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0693400" cy="7556500"/>
  <p:notesSz cx="6858000" cy="9144000"/>
  <p:embeddedFontLst>
    <p:embeddedFont>
      <p:font typeface="Aptos Bold" panose="020B0004020202020204" charset="0"/>
      <p:regular r:id="rId18"/>
      <p:bold r:id="rId19"/>
    </p:embeddedFont>
    <p:embeddedFont>
      <p:font typeface="Aptos Italics" panose="020B0604020202020204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09943BD-8894-29B4-50E4-F4A75B6780A0}" name="Sascha.Kummer" initials="Sa" userId="S::sascha.kummer_bmas.bund.de#ext#@azureneueshandeln.onmicrosoft.com::92be87df-47e5-4919-a3ab-9a71836b5f79" providerId="AD"/>
  <p188:author id="{2A2A14F7-6757-996B-DB18-8B5306F9F0DC}" name="Katharina Mattar" initials="KM" userId="S::katharina.mattar@neueshandeln.de::0c4fa26f-7535-41cf-9775-a485fb374e9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A1802-E517-6849-BA7F-0DBB6813CC54}" v="119" dt="2026-07-01T07:34:20.4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1"/>
    <p:restoredTop sz="94648"/>
  </p:normalViewPr>
  <p:slideViewPr>
    <p:cSldViewPr snapToGrid="0">
      <p:cViewPr varScale="1">
        <p:scale>
          <a:sx n="88" d="100"/>
          <a:sy n="88" d="100"/>
        </p:scale>
        <p:origin x="172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A7A4F-2716-AD4A-960E-F24D8F70A54A}" type="datetimeFigureOut">
              <a:rPr lang="de-DE" smtClean="0"/>
              <a:t>07.07.2026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BBEDE-073E-864C-B7D7-5AE6EFCFE8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9921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BBEDE-073E-864C-B7D7-5AE6EFCFE83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935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BBEDE-073E-864C-B7D7-5AE6EFCFE83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8308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sv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svg"/><Relationship Id="rId4" Type="http://schemas.openxmlformats.org/officeDocument/2006/relationships/image" Target="../media/image58.svg"/><Relationship Id="rId9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hyperlink" Target="https://www.bmas.de/DE/Service/Gesetze-und-Gesetzesvorhaben/FAQ-Gesetz-zur-Umgestaltung-der-Grundsicherung-fuer-Arbeitsuchende/faq-gesetz-zur-umgestaltung-der-grundsicherung-fuer-arbeitsuchende-art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9.pn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4" Type="http://schemas.openxmlformats.org/officeDocument/2006/relationships/image" Target="../media/image12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svg"/><Relationship Id="rId3" Type="http://schemas.openxmlformats.org/officeDocument/2006/relationships/image" Target="../media/image13.svg"/><Relationship Id="rId7" Type="http://schemas.openxmlformats.org/officeDocument/2006/relationships/image" Target="../media/image37.svg"/><Relationship Id="rId12" Type="http://schemas.openxmlformats.org/officeDocument/2006/relationships/image" Target="../media/image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12.svg"/><Relationship Id="rId5" Type="http://schemas.openxmlformats.org/officeDocument/2006/relationships/image" Target="../media/image35.svg"/><Relationship Id="rId10" Type="http://schemas.openxmlformats.org/officeDocument/2006/relationships/image" Target="../media/image11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646000"/>
            <a:ext cx="10692000" cy="4914000"/>
            <a:chOff x="0" y="0"/>
            <a:chExt cx="3831771" cy="17610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31772" cy="1761067"/>
            </a:xfrm>
            <a:custGeom>
              <a:avLst/>
              <a:gdLst/>
              <a:ahLst/>
              <a:cxnLst/>
              <a:rect l="l" t="t" r="r" b="b"/>
              <a:pathLst>
                <a:path w="3831772" h="1761067">
                  <a:moveTo>
                    <a:pt x="0" y="0"/>
                  </a:moveTo>
                  <a:lnTo>
                    <a:pt x="3831772" y="0"/>
                  </a:lnTo>
                  <a:lnTo>
                    <a:pt x="3831772" y="1761067"/>
                  </a:lnTo>
                  <a:lnTo>
                    <a:pt x="0" y="1761067"/>
                  </a:lnTo>
                  <a:close/>
                </a:path>
              </a:pathLst>
            </a:custGeom>
            <a:solidFill>
              <a:srgbClr val="5170FF">
                <a:alpha val="4706"/>
              </a:srgbClr>
            </a:solidFill>
          </p:spPr>
          <p:txBody>
            <a:bodyPr/>
            <a:lstStyle/>
            <a:p>
              <a:endParaRPr lang="de-DE" noProof="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3831771" cy="17610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2"/>
                </a:lnSpc>
              </a:pPr>
              <a:endParaRPr lang="de-DE" noProof="0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2493" y="3560656"/>
            <a:ext cx="3081507" cy="1542344"/>
            <a:chOff x="0" y="0"/>
            <a:chExt cx="1104343" cy="5527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04343" cy="552741"/>
            </a:xfrm>
            <a:custGeom>
              <a:avLst/>
              <a:gdLst/>
              <a:ahLst/>
              <a:cxnLst/>
              <a:rect l="l" t="t" r="r" b="b"/>
              <a:pathLst>
                <a:path w="1104343" h="552741">
                  <a:moveTo>
                    <a:pt x="52760" y="0"/>
                  </a:moveTo>
                  <a:lnTo>
                    <a:pt x="1051583" y="0"/>
                  </a:lnTo>
                  <a:cubicBezTo>
                    <a:pt x="1080721" y="0"/>
                    <a:pt x="1104343" y="23621"/>
                    <a:pt x="1104343" y="52760"/>
                  </a:cubicBezTo>
                  <a:lnTo>
                    <a:pt x="1104343" y="499981"/>
                  </a:lnTo>
                  <a:cubicBezTo>
                    <a:pt x="1104343" y="529120"/>
                    <a:pt x="1080721" y="552741"/>
                    <a:pt x="1051583" y="552741"/>
                  </a:cubicBezTo>
                  <a:lnTo>
                    <a:pt x="52760" y="552741"/>
                  </a:lnTo>
                  <a:cubicBezTo>
                    <a:pt x="38767" y="552741"/>
                    <a:pt x="25347" y="547183"/>
                    <a:pt x="15453" y="537288"/>
                  </a:cubicBezTo>
                  <a:cubicBezTo>
                    <a:pt x="5559" y="527394"/>
                    <a:pt x="0" y="513974"/>
                    <a:pt x="0" y="499981"/>
                  </a:cubicBezTo>
                  <a:lnTo>
                    <a:pt x="0" y="52760"/>
                  </a:lnTo>
                  <a:cubicBezTo>
                    <a:pt x="0" y="38767"/>
                    <a:pt x="5559" y="25347"/>
                    <a:pt x="15453" y="15453"/>
                  </a:cubicBezTo>
                  <a:cubicBezTo>
                    <a:pt x="25347" y="5559"/>
                    <a:pt x="38767" y="0"/>
                    <a:pt x="52760" y="0"/>
                  </a:cubicBezTo>
                  <a:close/>
                </a:path>
              </a:pathLst>
            </a:custGeom>
            <a:solidFill>
              <a:srgbClr val="0097B2">
                <a:alpha val="9804"/>
              </a:srgbClr>
            </a:solidFill>
          </p:spPr>
          <p:txBody>
            <a:bodyPr/>
            <a:lstStyle/>
            <a:p>
              <a:endParaRPr lang="de-DE" noProof="0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104343" cy="55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2"/>
                </a:lnSpc>
              </a:pPr>
              <a:endParaRPr lang="de-DE" noProof="0"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804000" y="3560656"/>
            <a:ext cx="3081507" cy="2145361"/>
            <a:chOff x="0" y="0"/>
            <a:chExt cx="1104343" cy="76884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04343" cy="768849"/>
            </a:xfrm>
            <a:custGeom>
              <a:avLst/>
              <a:gdLst/>
              <a:ahLst/>
              <a:cxnLst/>
              <a:rect l="l" t="t" r="r" b="b"/>
              <a:pathLst>
                <a:path w="1104343" h="768849">
                  <a:moveTo>
                    <a:pt x="52760" y="0"/>
                  </a:moveTo>
                  <a:lnTo>
                    <a:pt x="1051583" y="0"/>
                  </a:lnTo>
                  <a:cubicBezTo>
                    <a:pt x="1080721" y="0"/>
                    <a:pt x="1104343" y="23621"/>
                    <a:pt x="1104343" y="52760"/>
                  </a:cubicBezTo>
                  <a:lnTo>
                    <a:pt x="1104343" y="716089"/>
                  </a:lnTo>
                  <a:cubicBezTo>
                    <a:pt x="1104343" y="730082"/>
                    <a:pt x="1098784" y="743502"/>
                    <a:pt x="1088890" y="753396"/>
                  </a:cubicBezTo>
                  <a:cubicBezTo>
                    <a:pt x="1078995" y="763291"/>
                    <a:pt x="1065575" y="768849"/>
                    <a:pt x="1051583" y="768849"/>
                  </a:cubicBezTo>
                  <a:lnTo>
                    <a:pt x="52760" y="768849"/>
                  </a:lnTo>
                  <a:cubicBezTo>
                    <a:pt x="23621" y="768849"/>
                    <a:pt x="0" y="745228"/>
                    <a:pt x="0" y="716089"/>
                  </a:cubicBezTo>
                  <a:lnTo>
                    <a:pt x="0" y="52760"/>
                  </a:lnTo>
                  <a:cubicBezTo>
                    <a:pt x="0" y="38767"/>
                    <a:pt x="5559" y="25347"/>
                    <a:pt x="15453" y="15453"/>
                  </a:cubicBezTo>
                  <a:cubicBezTo>
                    <a:pt x="25347" y="5559"/>
                    <a:pt x="38767" y="0"/>
                    <a:pt x="52760" y="0"/>
                  </a:cubicBezTo>
                  <a:close/>
                </a:path>
              </a:pathLst>
            </a:custGeom>
            <a:solidFill>
              <a:srgbClr val="0097B2">
                <a:alpha val="9804"/>
              </a:srgbClr>
            </a:solidFill>
          </p:spPr>
          <p:txBody>
            <a:bodyPr/>
            <a:lstStyle/>
            <a:p>
              <a:endParaRPr lang="de-DE" noProof="0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104343" cy="7688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2"/>
                </a:lnSpc>
              </a:pPr>
              <a:endParaRPr lang="de-DE" noProof="0"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251354" y="3560656"/>
            <a:ext cx="3081507" cy="1314844"/>
            <a:chOff x="0" y="0"/>
            <a:chExt cx="1104343" cy="47121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04343" cy="471211"/>
            </a:xfrm>
            <a:custGeom>
              <a:avLst/>
              <a:gdLst/>
              <a:ahLst/>
              <a:cxnLst/>
              <a:rect l="l" t="t" r="r" b="b"/>
              <a:pathLst>
                <a:path w="1104343" h="471211">
                  <a:moveTo>
                    <a:pt x="52760" y="0"/>
                  </a:moveTo>
                  <a:lnTo>
                    <a:pt x="1051583" y="0"/>
                  </a:lnTo>
                  <a:cubicBezTo>
                    <a:pt x="1080721" y="0"/>
                    <a:pt x="1104343" y="23621"/>
                    <a:pt x="1104343" y="52760"/>
                  </a:cubicBezTo>
                  <a:lnTo>
                    <a:pt x="1104343" y="418451"/>
                  </a:lnTo>
                  <a:cubicBezTo>
                    <a:pt x="1104343" y="432443"/>
                    <a:pt x="1098784" y="445863"/>
                    <a:pt x="1088890" y="455758"/>
                  </a:cubicBezTo>
                  <a:cubicBezTo>
                    <a:pt x="1078995" y="465652"/>
                    <a:pt x="1065575" y="471211"/>
                    <a:pt x="1051583" y="471211"/>
                  </a:cubicBezTo>
                  <a:lnTo>
                    <a:pt x="52760" y="471211"/>
                  </a:lnTo>
                  <a:cubicBezTo>
                    <a:pt x="23621" y="471211"/>
                    <a:pt x="0" y="447589"/>
                    <a:pt x="0" y="418451"/>
                  </a:cubicBezTo>
                  <a:lnTo>
                    <a:pt x="0" y="52760"/>
                  </a:lnTo>
                  <a:cubicBezTo>
                    <a:pt x="0" y="38767"/>
                    <a:pt x="5559" y="25347"/>
                    <a:pt x="15453" y="15453"/>
                  </a:cubicBezTo>
                  <a:cubicBezTo>
                    <a:pt x="25347" y="5559"/>
                    <a:pt x="38767" y="0"/>
                    <a:pt x="52760" y="0"/>
                  </a:cubicBezTo>
                  <a:close/>
                </a:path>
              </a:pathLst>
            </a:custGeom>
            <a:solidFill>
              <a:srgbClr val="0097B2">
                <a:alpha val="9804"/>
              </a:srgbClr>
            </a:solidFill>
          </p:spPr>
          <p:txBody>
            <a:bodyPr/>
            <a:lstStyle/>
            <a:p>
              <a:endParaRPr lang="de-DE" noProof="0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1104343" cy="471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2"/>
                </a:lnSpc>
              </a:pPr>
              <a:endParaRPr lang="de-DE" noProof="0"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62493" y="360000"/>
            <a:ext cx="1411796" cy="279816"/>
            <a:chOff x="0" y="0"/>
            <a:chExt cx="1882394" cy="373088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882394" cy="373088"/>
              <a:chOff x="0" y="0"/>
              <a:chExt cx="1882394" cy="373088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882394" cy="373126"/>
              </a:xfrm>
              <a:custGeom>
                <a:avLst/>
                <a:gdLst/>
                <a:ahLst/>
                <a:cxnLst/>
                <a:rect l="l" t="t" r="r" b="b"/>
                <a:pathLst>
                  <a:path w="1882394" h="373126">
                    <a:moveTo>
                      <a:pt x="0" y="186563"/>
                    </a:moveTo>
                    <a:cubicBezTo>
                      <a:pt x="0" y="83566"/>
                      <a:pt x="83566" y="0"/>
                      <a:pt x="186563" y="0"/>
                    </a:cubicBezTo>
                    <a:lnTo>
                      <a:pt x="1695831" y="0"/>
                    </a:lnTo>
                    <a:cubicBezTo>
                      <a:pt x="1798828" y="0"/>
                      <a:pt x="1882394" y="83566"/>
                      <a:pt x="1882394" y="186563"/>
                    </a:cubicBezTo>
                    <a:cubicBezTo>
                      <a:pt x="1882394" y="289560"/>
                      <a:pt x="1798828" y="373126"/>
                      <a:pt x="1695831" y="373126"/>
                    </a:cubicBezTo>
                    <a:lnTo>
                      <a:pt x="186563" y="373126"/>
                    </a:lnTo>
                    <a:cubicBezTo>
                      <a:pt x="83566" y="373126"/>
                      <a:pt x="0" y="289560"/>
                      <a:pt x="0" y="186563"/>
                    </a:cubicBezTo>
                    <a:close/>
                  </a:path>
                </a:pathLst>
              </a:custGeom>
              <a:solidFill>
                <a:srgbClr val="CEDBE6"/>
              </a:solidFill>
            </p:spPr>
            <p:txBody>
              <a:bodyPr/>
              <a:lstStyle/>
              <a:p>
                <a:endParaRPr lang="de-DE" noProof="0" dirty="0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0" y="0"/>
              <a:ext cx="1882394" cy="373088"/>
              <a:chOff x="0" y="0"/>
              <a:chExt cx="1882394" cy="373088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882395" cy="373087"/>
              </a:xfrm>
              <a:custGeom>
                <a:avLst/>
                <a:gdLst/>
                <a:ahLst/>
                <a:cxnLst/>
                <a:rect l="l" t="t" r="r" b="b"/>
                <a:pathLst>
                  <a:path w="1882395" h="373087">
                    <a:moveTo>
                      <a:pt x="0" y="0"/>
                    </a:moveTo>
                    <a:lnTo>
                      <a:pt x="1882395" y="0"/>
                    </a:lnTo>
                    <a:lnTo>
                      <a:pt x="1882395" y="373087"/>
                    </a:lnTo>
                    <a:lnTo>
                      <a:pt x="0" y="373087"/>
                    </a:lnTo>
                    <a:close/>
                  </a:path>
                </a:pathLst>
              </a:custGeom>
              <a:blipFill>
                <a:blip r:embed="rId2">
                  <a:alphaModFix amt="0"/>
                </a:blip>
                <a:stretch>
                  <a:fillRect t="-48310" b="-48310"/>
                </a:stretch>
              </a:blipFill>
            </p:spPr>
            <p:txBody>
              <a:bodyPr/>
              <a:lstStyle/>
              <a:p>
                <a:endParaRPr lang="de-DE" noProof="0" dirty="0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0"/>
                <a:ext cx="1882394" cy="373088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1388"/>
                  </a:lnSpc>
                </a:pPr>
                <a:r>
                  <a:rPr lang="de-DE" sz="1101" b="1" noProof="0" dirty="0">
                    <a:solidFill>
                      <a:srgbClr val="000000"/>
                    </a:solidFill>
                    <a:latin typeface="Aptos Bold"/>
                    <a:ea typeface="Aptos Bold"/>
                    <a:cs typeface="Aptos Bold"/>
                    <a:sym typeface="Aptos Bold"/>
                  </a:rPr>
                  <a:t>Neu ab 1. Juli 2026</a:t>
                </a:r>
              </a:p>
            </p:txBody>
          </p:sp>
        </p:grpSp>
      </p:grpSp>
      <p:grpSp>
        <p:nvGrpSpPr>
          <p:cNvPr id="20" name="Group 20"/>
          <p:cNvGrpSpPr/>
          <p:nvPr/>
        </p:nvGrpSpPr>
        <p:grpSpPr>
          <a:xfrm>
            <a:off x="362493" y="3810139"/>
            <a:ext cx="2671130" cy="1011844"/>
            <a:chOff x="0" y="0"/>
            <a:chExt cx="3561506" cy="134912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561512" cy="1349127"/>
            </a:xfrm>
            <a:custGeom>
              <a:avLst/>
              <a:gdLst/>
              <a:ahLst/>
              <a:cxnLst/>
              <a:rect l="l" t="t" r="r" b="b"/>
              <a:pathLst>
                <a:path w="3561512" h="1349127">
                  <a:moveTo>
                    <a:pt x="0" y="0"/>
                  </a:moveTo>
                  <a:lnTo>
                    <a:pt x="3561512" y="0"/>
                  </a:lnTo>
                  <a:lnTo>
                    <a:pt x="3561512" y="1349127"/>
                  </a:lnTo>
                  <a:lnTo>
                    <a:pt x="0" y="134912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150" r="34885" b="36162"/>
              </a:stretch>
            </a:blipFill>
          </p:spPr>
          <p:txBody>
            <a:bodyPr/>
            <a:lstStyle/>
            <a:p>
              <a:endParaRPr lang="de-DE" noProof="0" dirty="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0"/>
              <a:ext cx="3561506" cy="134912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346084" lvl="1" indent="-173042" algn="l">
                <a:lnSpc>
                  <a:spcPts val="1923"/>
                </a:lnSpc>
                <a:buFont typeface="Arial"/>
                <a:buChar char="•"/>
              </a:pPr>
              <a:r>
                <a:rPr lang="de-DE" sz="1602" noProof="0" dirty="0">
                  <a:solidFill>
                    <a:srgbClr val="000000"/>
                  </a:solidFill>
                  <a:latin typeface="Aptos"/>
                  <a:ea typeface="Aptos"/>
                  <a:cs typeface="Aptos"/>
                  <a:sym typeface="Aptos"/>
                </a:rPr>
                <a:t>Persönliche Beratung</a:t>
              </a:r>
            </a:p>
            <a:p>
              <a:pPr marL="346084" lvl="1" indent="-173042" algn="l">
                <a:lnSpc>
                  <a:spcPts val="1923"/>
                </a:lnSpc>
                <a:buFont typeface="Arial"/>
                <a:buChar char="•"/>
              </a:pPr>
              <a:r>
                <a:rPr lang="de-DE" sz="1602" noProof="0" dirty="0">
                  <a:solidFill>
                    <a:srgbClr val="000000"/>
                  </a:solidFill>
                  <a:latin typeface="Aptos"/>
                  <a:ea typeface="Aptos"/>
                  <a:cs typeface="Aptos"/>
                  <a:sym typeface="Aptos"/>
                </a:rPr>
                <a:t>Vermittlung passender Angebote</a:t>
              </a:r>
            </a:p>
            <a:p>
              <a:pPr marL="346084" lvl="1" indent="-173042" algn="l">
                <a:lnSpc>
                  <a:spcPts val="1923"/>
                </a:lnSpc>
                <a:buFont typeface="Arial"/>
                <a:buChar char="•"/>
              </a:pPr>
              <a:r>
                <a:rPr lang="de-DE" sz="1602" noProof="0" dirty="0">
                  <a:solidFill>
                    <a:srgbClr val="000000"/>
                  </a:solidFill>
                  <a:latin typeface="Aptos"/>
                  <a:ea typeface="Aptos"/>
                  <a:cs typeface="Aptos"/>
                  <a:sym typeface="Aptos"/>
                </a:rPr>
                <a:t>Qualifizierung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251354" y="3780000"/>
            <a:ext cx="2243256" cy="773719"/>
            <a:chOff x="0" y="0"/>
            <a:chExt cx="2991008" cy="103162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991013" cy="1031627"/>
            </a:xfrm>
            <a:custGeom>
              <a:avLst/>
              <a:gdLst/>
              <a:ahLst/>
              <a:cxnLst/>
              <a:rect l="l" t="t" r="r" b="b"/>
              <a:pathLst>
                <a:path w="2991013" h="1031627">
                  <a:moveTo>
                    <a:pt x="0" y="0"/>
                  </a:moveTo>
                  <a:lnTo>
                    <a:pt x="2991013" y="0"/>
                  </a:lnTo>
                  <a:lnTo>
                    <a:pt x="2991013" y="1031627"/>
                  </a:lnTo>
                  <a:lnTo>
                    <a:pt x="0" y="103162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119" r="22465" b="16515"/>
              </a:stretch>
            </a:blipFill>
          </p:spPr>
          <p:txBody>
            <a:bodyPr/>
            <a:lstStyle/>
            <a:p>
              <a:endParaRPr lang="de-DE" noProof="0" dirty="0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0"/>
              <a:ext cx="2991008" cy="10316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346084" lvl="1" indent="-173042" algn="l">
                <a:lnSpc>
                  <a:spcPts val="1923"/>
                </a:lnSpc>
                <a:buFont typeface="Arial"/>
                <a:buChar char="•"/>
              </a:pPr>
              <a:r>
                <a:rPr lang="de-DE" sz="1602" noProof="0" dirty="0">
                  <a:solidFill>
                    <a:srgbClr val="000000"/>
                  </a:solidFill>
                  <a:latin typeface="Aptos"/>
                  <a:ea typeface="Aptos"/>
                  <a:cs typeface="Aptos"/>
                  <a:sym typeface="Aptos"/>
                </a:rPr>
                <a:t>Arbeitsvertrag</a:t>
              </a:r>
            </a:p>
            <a:p>
              <a:pPr marL="346084" lvl="1" indent="-173042" algn="l">
                <a:lnSpc>
                  <a:spcPts val="1923"/>
                </a:lnSpc>
                <a:buFont typeface="Arial"/>
                <a:buChar char="•"/>
              </a:pPr>
              <a:r>
                <a:rPr lang="de-DE" sz="1602" noProof="0" dirty="0">
                  <a:solidFill>
                    <a:srgbClr val="000000"/>
                  </a:solidFill>
                  <a:latin typeface="Aptos"/>
                  <a:ea typeface="Aptos"/>
                  <a:cs typeface="Aptos"/>
                  <a:sym typeface="Aptos"/>
                </a:rPr>
                <a:t>Arbeitsplatz</a:t>
              </a:r>
            </a:p>
            <a:p>
              <a:pPr marL="346084" lvl="1" indent="-173042" algn="l">
                <a:lnSpc>
                  <a:spcPts val="1923"/>
                </a:lnSpc>
                <a:buFont typeface="Arial"/>
                <a:buChar char="•"/>
              </a:pPr>
              <a:r>
                <a:rPr lang="de-DE" sz="1602" noProof="0" dirty="0">
                  <a:solidFill>
                    <a:srgbClr val="000000"/>
                  </a:solidFill>
                  <a:latin typeface="Aptos"/>
                  <a:ea typeface="Aptos"/>
                  <a:cs typeface="Aptos"/>
                  <a:sym typeface="Aptos"/>
                </a:rPr>
                <a:t>Eigenes Einkommen</a:t>
              </a:r>
            </a:p>
          </p:txBody>
        </p:sp>
      </p:grpSp>
      <p:sp>
        <p:nvSpPr>
          <p:cNvPr id="26" name="Freeform 26"/>
          <p:cNvSpPr/>
          <p:nvPr/>
        </p:nvSpPr>
        <p:spPr>
          <a:xfrm>
            <a:off x="3804000" y="5162689"/>
            <a:ext cx="3264438" cy="2778853"/>
          </a:xfrm>
          <a:custGeom>
            <a:avLst/>
            <a:gdLst/>
            <a:ahLst/>
            <a:cxnLst/>
            <a:rect l="l" t="t" r="r" b="b"/>
            <a:pathLst>
              <a:path w="3264438" h="2778853">
                <a:moveTo>
                  <a:pt x="0" y="0"/>
                </a:moveTo>
                <a:lnTo>
                  <a:pt x="3264438" y="0"/>
                </a:lnTo>
                <a:lnTo>
                  <a:pt x="3264438" y="2778853"/>
                </a:lnTo>
                <a:lnTo>
                  <a:pt x="0" y="27788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 noProof="0" dirty="0"/>
          </a:p>
        </p:txBody>
      </p:sp>
      <p:sp>
        <p:nvSpPr>
          <p:cNvPr id="27" name="TextBox 27"/>
          <p:cNvSpPr txBox="1"/>
          <p:nvPr/>
        </p:nvSpPr>
        <p:spPr>
          <a:xfrm>
            <a:off x="362493" y="826018"/>
            <a:ext cx="6629714" cy="502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8"/>
              </a:lnSpc>
            </a:pPr>
            <a:r>
              <a:rPr lang="de-DE" sz="3600" b="1" spc="-43" noProof="0" dirty="0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Arbeit hat Vorrang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62493" y="1370038"/>
            <a:ext cx="4803507" cy="62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2"/>
              </a:lnSpc>
            </a:pPr>
            <a:r>
              <a:rPr lang="de-DE" sz="1402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Die Grundsicherung für Arbeitsuchende unterstützt Menschen dabei, möglichst schnell wieder eigenes Einkommen zu erzielen und dauerhaft unabhängig von Leistungen zu werden.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526000" y="1370038"/>
            <a:ext cx="4806000" cy="1085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2"/>
              </a:lnSpc>
            </a:pPr>
            <a:r>
              <a:rPr lang="de-DE" sz="1400" noProof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Voraussetzung dafür ist, dass Sie aktiv mitwirken, Termine wahrnehmen und gemeinsam mit dem Jobcenter an Ihrer beruflichen Integration arbeiten. </a:t>
            </a:r>
            <a:r>
              <a:rPr lang="de-DE" sz="1400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Gleichzeitig regelt die Grundsicherung</a:t>
            </a:r>
            <a:r>
              <a:rPr lang="de-DE" sz="1400" noProof="0" dirty="0">
                <a:solidFill>
                  <a:srgbClr val="FF0000"/>
                </a:solidFill>
                <a:latin typeface="Aptos"/>
                <a:ea typeface="Aptos"/>
                <a:cs typeface="Aptos"/>
                <a:sym typeface="Aptos"/>
              </a:rPr>
              <a:t> </a:t>
            </a:r>
            <a:r>
              <a:rPr lang="de-DE" sz="1400" noProof="0" dirty="0">
                <a:latin typeface="Aptos"/>
                <a:ea typeface="Aptos"/>
                <a:cs typeface="Aptos"/>
                <a:sym typeface="Aptos"/>
              </a:rPr>
              <a:t>für Arbeitsuchende</a:t>
            </a:r>
            <a:r>
              <a:rPr lang="de-DE" sz="1400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, welche Folgen es hat, wenn Sie nicht mitwirken.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62493" y="3115048"/>
            <a:ext cx="3081507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2"/>
              </a:lnSpc>
            </a:pPr>
            <a:r>
              <a:rPr lang="de-DE" sz="1602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Wir unterstützen Sie durch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251354" y="2905531"/>
            <a:ext cx="3080646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2"/>
              </a:lnSpc>
            </a:pPr>
            <a:r>
              <a:rPr lang="de-DE" sz="1602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Ihr Ziel: </a:t>
            </a:r>
          </a:p>
          <a:p>
            <a:pPr algn="ctr">
              <a:lnSpc>
                <a:spcPts val="1922"/>
              </a:lnSpc>
            </a:pPr>
            <a:r>
              <a:rPr lang="de-DE" sz="1602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Wirtschaftliche Eigenständigkeit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804000" y="3115048"/>
            <a:ext cx="3081507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2"/>
              </a:lnSpc>
            </a:pPr>
            <a:r>
              <a:rPr lang="de-DE" sz="1602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Wir erarbeiten gemeinsam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098727" y="3810139"/>
            <a:ext cx="2208828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23"/>
              </a:lnSpc>
            </a:pPr>
            <a:r>
              <a:rPr lang="de-DE" sz="1602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Kooperationsplan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098727" y="4145460"/>
            <a:ext cx="2303028" cy="126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42"/>
              </a:lnSpc>
            </a:pPr>
            <a:r>
              <a:rPr lang="de-DE" sz="1202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Der Kooperationsplan ist die Grundlage für die Zusammenarbeit mit dem Jobcenter. Er dient als „roter Faden“ und enthält ein persönliches Angebot zur Beratung, Unterstützung oder Vermittlung.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154C3-CDF4-1A9B-0CFE-A778D8AF6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3">
            <a:extLst>
              <a:ext uri="{FF2B5EF4-FFF2-40B4-BE49-F238E27FC236}">
                <a16:creationId xmlns:a16="http://schemas.microsoft.com/office/drawing/2014/main" id="{C3976B12-F145-D45A-7DD4-B9979AB6ABDB}"/>
              </a:ext>
            </a:extLst>
          </p:cNvPr>
          <p:cNvSpPr/>
          <p:nvPr/>
        </p:nvSpPr>
        <p:spPr>
          <a:xfrm>
            <a:off x="0" y="5938525"/>
            <a:ext cx="10692003" cy="1615167"/>
          </a:xfrm>
          <a:custGeom>
            <a:avLst/>
            <a:gdLst/>
            <a:ahLst/>
            <a:cxnLst/>
            <a:rect l="l" t="t" r="r" b="b"/>
            <a:pathLst>
              <a:path w="3831772" h="702830">
                <a:moveTo>
                  <a:pt x="0" y="0"/>
                </a:moveTo>
                <a:lnTo>
                  <a:pt x="3831772" y="0"/>
                </a:lnTo>
                <a:lnTo>
                  <a:pt x="3831772" y="702830"/>
                </a:lnTo>
                <a:lnTo>
                  <a:pt x="0" y="702830"/>
                </a:lnTo>
                <a:close/>
              </a:path>
            </a:pathLst>
          </a:custGeom>
          <a:solidFill>
            <a:srgbClr val="1800AD">
              <a:alpha val="4706"/>
            </a:srgbClr>
          </a:solidFill>
        </p:spPr>
        <p:txBody>
          <a:bodyPr/>
          <a:lstStyle/>
          <a:p>
            <a:endParaRPr lang="de-DE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C878EDE5-4941-560A-B016-219E0F72CA50}"/>
              </a:ext>
            </a:extLst>
          </p:cNvPr>
          <p:cNvSpPr/>
          <p:nvPr/>
        </p:nvSpPr>
        <p:spPr>
          <a:xfrm>
            <a:off x="362492" y="360000"/>
            <a:ext cx="1479007" cy="279845"/>
          </a:xfrm>
          <a:custGeom>
            <a:avLst/>
            <a:gdLst/>
            <a:ahLst/>
            <a:cxnLst/>
            <a:rect l="l" t="t" r="r" b="b"/>
            <a:pathLst>
              <a:path w="1882394" h="373126">
                <a:moveTo>
                  <a:pt x="0" y="186563"/>
                </a:moveTo>
                <a:cubicBezTo>
                  <a:pt x="0" y="83566"/>
                  <a:pt x="83566" y="0"/>
                  <a:pt x="186563" y="0"/>
                </a:cubicBezTo>
                <a:lnTo>
                  <a:pt x="1695831" y="0"/>
                </a:lnTo>
                <a:cubicBezTo>
                  <a:pt x="1798828" y="0"/>
                  <a:pt x="1882394" y="83566"/>
                  <a:pt x="1882394" y="186563"/>
                </a:cubicBezTo>
                <a:cubicBezTo>
                  <a:pt x="1882394" y="289560"/>
                  <a:pt x="1798828" y="373126"/>
                  <a:pt x="1695831" y="373126"/>
                </a:cubicBezTo>
                <a:lnTo>
                  <a:pt x="186563" y="373126"/>
                </a:lnTo>
                <a:cubicBezTo>
                  <a:pt x="83566" y="373126"/>
                  <a:pt x="0" y="289560"/>
                  <a:pt x="0" y="186563"/>
                </a:cubicBezTo>
                <a:close/>
              </a:path>
            </a:pathLst>
          </a:custGeom>
          <a:solidFill>
            <a:srgbClr val="CEDBE6"/>
          </a:solidFill>
        </p:spPr>
        <p:txBody>
          <a:bodyPr/>
          <a:lstStyle/>
          <a:p>
            <a:endParaRPr lang="de-DE"/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015C8803-9D5A-C094-6B9C-1AAA3E812138}"/>
              </a:ext>
            </a:extLst>
          </p:cNvPr>
          <p:cNvSpPr txBox="1"/>
          <p:nvPr/>
        </p:nvSpPr>
        <p:spPr>
          <a:xfrm>
            <a:off x="362493" y="900000"/>
            <a:ext cx="6629714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fontAlgn="t"/>
            <a:r>
              <a:rPr lang="de-DE" sz="4000" b="1" spc="-43" dirty="0">
                <a:solidFill>
                  <a:srgbClr val="000000"/>
                </a:solidFill>
                <a:latin typeface="Aptos" panose="020B0004020202020204" pitchFamily="34" charset="0"/>
              </a:rPr>
              <a:t>Ihre Mitwirkung</a:t>
            </a:r>
            <a:r>
              <a:rPr lang="de-DE" sz="4000" dirty="0">
                <a:latin typeface="Aptos" panose="020B0004020202020204" pitchFamily="34" charset="0"/>
              </a:rPr>
              <a:t> </a:t>
            </a:r>
            <a:r>
              <a:rPr lang="de-DE" sz="4000" b="1" spc="-43" dirty="0">
                <a:solidFill>
                  <a:srgbClr val="000000"/>
                </a:solidFill>
                <a:latin typeface="Aptos" panose="020B0004020202020204" pitchFamily="34" charset="0"/>
              </a:rPr>
              <a:t>zählt!</a:t>
            </a:r>
          </a:p>
        </p:txBody>
      </p:sp>
      <p:sp>
        <p:nvSpPr>
          <p:cNvPr id="44" name="TextBox 37">
            <a:extLst>
              <a:ext uri="{FF2B5EF4-FFF2-40B4-BE49-F238E27FC236}">
                <a16:creationId xmlns:a16="http://schemas.microsoft.com/office/drawing/2014/main" id="{9E7EDAEE-EB7E-70AA-04C0-8517553C0974}"/>
              </a:ext>
            </a:extLst>
          </p:cNvPr>
          <p:cNvSpPr txBox="1"/>
          <p:nvPr/>
        </p:nvSpPr>
        <p:spPr>
          <a:xfrm>
            <a:off x="1980000" y="6444000"/>
            <a:ext cx="80149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t"/>
            <a:r>
              <a:rPr lang="de-DE" sz="2000" b="1" dirty="0">
                <a:latin typeface="Aptos" panose="020B0004020202020204" pitchFamily="34" charset="0"/>
              </a:rPr>
              <a:t>Das bedeutet aber auch:</a:t>
            </a:r>
            <a:br>
              <a:rPr lang="de-DE" sz="2000" dirty="0">
                <a:latin typeface="Aptos" panose="020B0004020202020204" pitchFamily="34" charset="0"/>
              </a:rPr>
            </a:br>
            <a:r>
              <a:rPr lang="de-DE" sz="2000" dirty="0">
                <a:latin typeface="Aptos" panose="020B0004020202020204" pitchFamily="34" charset="0"/>
              </a:rPr>
              <a:t>Wirken Sie nicht mit, kann die </a:t>
            </a:r>
            <a:r>
              <a:rPr lang="de-DE" sz="2000" b="1" dirty="0">
                <a:latin typeface="Aptos" panose="020B0004020202020204" pitchFamily="34" charset="0"/>
              </a:rPr>
              <a:t>Unterstützung eingestellt </a:t>
            </a:r>
            <a:r>
              <a:rPr lang="de-DE" sz="2000" dirty="0">
                <a:latin typeface="Aptos" panose="020B0004020202020204" pitchFamily="34" charset="0"/>
              </a:rPr>
              <a:t>werden.</a:t>
            </a:r>
          </a:p>
        </p:txBody>
      </p:sp>
      <p:grpSp>
        <p:nvGrpSpPr>
          <p:cNvPr id="4" name="Group 17">
            <a:extLst>
              <a:ext uri="{FF2B5EF4-FFF2-40B4-BE49-F238E27FC236}">
                <a16:creationId xmlns:a16="http://schemas.microsoft.com/office/drawing/2014/main" id="{AA466D80-A19C-2EDF-D3A9-5C86DF82269F}"/>
              </a:ext>
            </a:extLst>
          </p:cNvPr>
          <p:cNvGrpSpPr/>
          <p:nvPr/>
        </p:nvGrpSpPr>
        <p:grpSpPr>
          <a:xfrm>
            <a:off x="362492" y="360000"/>
            <a:ext cx="1479008" cy="279816"/>
            <a:chOff x="0" y="0"/>
            <a:chExt cx="1882395" cy="373088"/>
          </a:xfrm>
        </p:grpSpPr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B101F4E9-7AFC-BBB3-F088-3D910D0804F3}"/>
                </a:ext>
              </a:extLst>
            </p:cNvPr>
            <p:cNvSpPr/>
            <p:nvPr/>
          </p:nvSpPr>
          <p:spPr>
            <a:xfrm>
              <a:off x="0" y="0"/>
              <a:ext cx="1882395" cy="373087"/>
            </a:xfrm>
            <a:custGeom>
              <a:avLst/>
              <a:gdLst/>
              <a:ahLst/>
              <a:cxnLst/>
              <a:rect l="l" t="t" r="r" b="b"/>
              <a:pathLst>
                <a:path w="1882395" h="373087">
                  <a:moveTo>
                    <a:pt x="0" y="0"/>
                  </a:moveTo>
                  <a:lnTo>
                    <a:pt x="1882395" y="0"/>
                  </a:lnTo>
                  <a:lnTo>
                    <a:pt x="1882395" y="373087"/>
                  </a:lnTo>
                  <a:lnTo>
                    <a:pt x="0" y="373087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8310" b="-48310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TextBox 19">
              <a:extLst>
                <a:ext uri="{FF2B5EF4-FFF2-40B4-BE49-F238E27FC236}">
                  <a16:creationId xmlns:a16="http://schemas.microsoft.com/office/drawing/2014/main" id="{7585CFC1-A4F4-3180-500C-E5C4DEEBDD87}"/>
                </a:ext>
              </a:extLst>
            </p:cNvPr>
            <p:cNvSpPr txBox="1"/>
            <p:nvPr/>
          </p:nvSpPr>
          <p:spPr>
            <a:xfrm>
              <a:off x="0" y="0"/>
              <a:ext cx="1882394" cy="37308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388"/>
                </a:lnSpc>
              </a:pPr>
              <a:r>
                <a:rPr lang="en-US" sz="1101" b="1" dirty="0">
                  <a:solidFill>
                    <a:srgbClr val="000000"/>
                  </a:solidFill>
                  <a:latin typeface="Aptos Bold"/>
                  <a:ea typeface="Aptos Bold"/>
                  <a:cs typeface="Aptos Bold"/>
                  <a:sym typeface="Aptos Bold"/>
                </a:rPr>
                <a:t>Neu ab 1. Juli 2026</a:t>
              </a:r>
            </a:p>
          </p:txBody>
        </p:sp>
      </p:grpSp>
      <p:pic>
        <p:nvPicPr>
          <p:cNvPr id="21" name="Grafik 20">
            <a:extLst>
              <a:ext uri="{FF2B5EF4-FFF2-40B4-BE49-F238E27FC236}">
                <a16:creationId xmlns:a16="http://schemas.microsoft.com/office/drawing/2014/main" id="{A3D5483C-9B49-C73F-3802-AAE5311B2B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9" y="5911850"/>
            <a:ext cx="1690973" cy="1650924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DEA771BF-D555-7698-276C-A5AA7FE223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30998" b="29833"/>
          <a:stretch>
            <a:fillRect/>
          </a:stretch>
        </p:blipFill>
        <p:spPr>
          <a:xfrm>
            <a:off x="4127500" y="1799292"/>
            <a:ext cx="7696200" cy="4264958"/>
          </a:xfrm>
          <a:prstGeom prst="rect">
            <a:avLst/>
          </a:prstGeom>
        </p:spPr>
      </p:pic>
      <p:sp>
        <p:nvSpPr>
          <p:cNvPr id="24" name="TextBox 37">
            <a:extLst>
              <a:ext uri="{FF2B5EF4-FFF2-40B4-BE49-F238E27FC236}">
                <a16:creationId xmlns:a16="http://schemas.microsoft.com/office/drawing/2014/main" id="{B9665FF2-9A19-3057-C466-C2C482BCF1CC}"/>
              </a:ext>
            </a:extLst>
          </p:cNvPr>
          <p:cNvSpPr txBox="1"/>
          <p:nvPr/>
        </p:nvSpPr>
        <p:spPr>
          <a:xfrm>
            <a:off x="393700" y="2790000"/>
            <a:ext cx="6096000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t"/>
            <a:r>
              <a:rPr lang="de-DE" sz="2000" dirty="0"/>
              <a:t>Wenn Sie Leistungen bekommen, müssen Sie </a:t>
            </a:r>
            <a:r>
              <a:rPr lang="de-DE" sz="2000" b="1" dirty="0"/>
              <a:t>aktiv mitwirken</a:t>
            </a:r>
            <a:r>
              <a:rPr lang="de-DE" sz="2000" dirty="0"/>
              <a:t>.</a:t>
            </a:r>
          </a:p>
          <a:p>
            <a:pPr fontAlgn="t"/>
            <a:endParaRPr lang="de-DE" sz="2000" b="1" dirty="0"/>
          </a:p>
          <a:p>
            <a:pPr fontAlgn="t"/>
            <a:r>
              <a:rPr lang="de-DE" sz="2000" b="1" dirty="0">
                <a:latin typeface="Aptos" panose="020B0004020202020204" pitchFamily="34" charset="0"/>
              </a:rPr>
              <a:t>Das heißt zum Beispiel: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de-DE" sz="2000" dirty="0">
                <a:latin typeface="Aptos" panose="020B0004020202020204" pitchFamily="34" charset="0"/>
              </a:rPr>
              <a:t>Termine wahrnehmen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de-DE" sz="2000" dirty="0">
                <a:latin typeface="Aptos" panose="020B0004020202020204" pitchFamily="34" charset="0"/>
              </a:rPr>
              <a:t>Bewerbungen schreiben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de-DE" sz="2000" dirty="0">
                <a:latin typeface="Aptos" panose="020B0004020202020204" pitchFamily="34" charset="0"/>
              </a:rPr>
              <a:t>Unterlagen abgeben</a:t>
            </a:r>
          </a:p>
          <a:p>
            <a:pPr fontAlgn="t"/>
            <a:endParaRPr lang="de-DE" sz="2000" dirty="0"/>
          </a:p>
          <a:p>
            <a:pPr fontAlgn="t"/>
            <a:r>
              <a:rPr lang="de-DE" sz="2000" b="1" dirty="0">
                <a:latin typeface="Aptos" panose="020B0004020202020204" pitchFamily="34" charset="0"/>
              </a:rPr>
              <a:t>Nur so können wir Sie unterstützen.</a:t>
            </a:r>
          </a:p>
          <a:p>
            <a:pPr fontAlgn="t"/>
            <a:endParaRPr lang="de-DE" sz="2000" dirty="0"/>
          </a:p>
        </p:txBody>
      </p:sp>
      <p:sp>
        <p:nvSpPr>
          <p:cNvPr id="25" name="Freeform 3">
            <a:extLst>
              <a:ext uri="{FF2B5EF4-FFF2-40B4-BE49-F238E27FC236}">
                <a16:creationId xmlns:a16="http://schemas.microsoft.com/office/drawing/2014/main" id="{0A8D8D23-AEE3-51EA-C894-56722E87F2BC}"/>
              </a:ext>
            </a:extLst>
          </p:cNvPr>
          <p:cNvSpPr/>
          <p:nvPr/>
        </p:nvSpPr>
        <p:spPr>
          <a:xfrm>
            <a:off x="0" y="2423093"/>
            <a:ext cx="10720867" cy="5112260"/>
          </a:xfrm>
          <a:custGeom>
            <a:avLst/>
            <a:gdLst/>
            <a:ahLst/>
            <a:cxnLst/>
            <a:rect l="l" t="t" r="r" b="b"/>
            <a:pathLst>
              <a:path w="3831772" h="1931701">
                <a:moveTo>
                  <a:pt x="0" y="0"/>
                </a:moveTo>
                <a:lnTo>
                  <a:pt x="3831772" y="0"/>
                </a:lnTo>
                <a:lnTo>
                  <a:pt x="3831772" y="1931701"/>
                </a:lnTo>
                <a:lnTo>
                  <a:pt x="0" y="1931701"/>
                </a:lnTo>
                <a:close/>
              </a:path>
            </a:pathLst>
          </a:custGeom>
          <a:solidFill>
            <a:srgbClr val="5170FF">
              <a:alpha val="4706"/>
            </a:srgbClr>
          </a:solidFill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1678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BB5A8-44C2-AAC3-C2EB-9E9D9662E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1E41A068-09FB-319C-FADB-EC8111E46E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3" y="2444240"/>
            <a:ext cx="10720867" cy="5112260"/>
          </a:xfrm>
          <a:custGeom>
            <a:avLst/>
            <a:gdLst/>
            <a:ahLst/>
            <a:cxnLst/>
            <a:rect l="l" t="t" r="r" b="b"/>
            <a:pathLst>
              <a:path w="3831772" h="1931701">
                <a:moveTo>
                  <a:pt x="0" y="0"/>
                </a:moveTo>
                <a:lnTo>
                  <a:pt x="3831772" y="0"/>
                </a:lnTo>
                <a:lnTo>
                  <a:pt x="3831772" y="1931701"/>
                </a:lnTo>
                <a:lnTo>
                  <a:pt x="0" y="1931701"/>
                </a:lnTo>
                <a:close/>
              </a:path>
            </a:pathLst>
          </a:custGeom>
          <a:solidFill>
            <a:srgbClr val="5170FF">
              <a:alpha val="4706"/>
            </a:srgbClr>
          </a:solidFill>
        </p:spPr>
        <p:txBody>
          <a:bodyPr/>
          <a:lstStyle/>
          <a:p>
            <a:pPr fontAlgn="t"/>
            <a:endParaRPr lang="de-DE" dirty="0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F2A06011-B519-E199-90E0-BFDE984DD67E}"/>
              </a:ext>
            </a:extLst>
          </p:cNvPr>
          <p:cNvSpPr/>
          <p:nvPr/>
        </p:nvSpPr>
        <p:spPr>
          <a:xfrm>
            <a:off x="362492" y="360000"/>
            <a:ext cx="1707608" cy="279845"/>
          </a:xfrm>
          <a:custGeom>
            <a:avLst/>
            <a:gdLst/>
            <a:ahLst/>
            <a:cxnLst/>
            <a:rect l="l" t="t" r="r" b="b"/>
            <a:pathLst>
              <a:path w="1882394" h="373126">
                <a:moveTo>
                  <a:pt x="0" y="186563"/>
                </a:moveTo>
                <a:cubicBezTo>
                  <a:pt x="0" y="83566"/>
                  <a:pt x="83566" y="0"/>
                  <a:pt x="186563" y="0"/>
                </a:cubicBezTo>
                <a:lnTo>
                  <a:pt x="1695831" y="0"/>
                </a:lnTo>
                <a:cubicBezTo>
                  <a:pt x="1798828" y="0"/>
                  <a:pt x="1882394" y="83566"/>
                  <a:pt x="1882394" y="186563"/>
                </a:cubicBezTo>
                <a:cubicBezTo>
                  <a:pt x="1882394" y="289560"/>
                  <a:pt x="1798828" y="373126"/>
                  <a:pt x="1695831" y="373126"/>
                </a:cubicBezTo>
                <a:lnTo>
                  <a:pt x="186563" y="373126"/>
                </a:lnTo>
                <a:cubicBezTo>
                  <a:pt x="83566" y="373126"/>
                  <a:pt x="0" y="289560"/>
                  <a:pt x="0" y="186563"/>
                </a:cubicBezTo>
                <a:close/>
              </a:path>
            </a:pathLst>
          </a:custGeom>
          <a:solidFill>
            <a:srgbClr val="CEDBE6"/>
          </a:solidFill>
        </p:spPr>
        <p:txBody>
          <a:bodyPr/>
          <a:lstStyle/>
          <a:p>
            <a:endParaRPr lang="de-DE"/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F4C2AB55-3CB7-9516-51D2-128F111B9BCD}"/>
              </a:ext>
            </a:extLst>
          </p:cNvPr>
          <p:cNvSpPr txBox="1"/>
          <p:nvPr/>
        </p:nvSpPr>
        <p:spPr>
          <a:xfrm>
            <a:off x="362492" y="900000"/>
            <a:ext cx="978480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t"/>
            <a:r>
              <a:rPr lang="de-DE" sz="4000" b="1" dirty="0">
                <a:latin typeface="Aptos" panose="020B0004020202020204" pitchFamily="34" charset="0"/>
              </a:rPr>
              <a:t>Was ändert sich für mich mit der </a:t>
            </a:r>
            <a:br>
              <a:rPr lang="de-DE" sz="4000" b="1" dirty="0">
                <a:latin typeface="Aptos" panose="020B0004020202020204" pitchFamily="34" charset="0"/>
              </a:rPr>
            </a:br>
            <a:r>
              <a:rPr lang="de-DE" sz="4000" b="1" dirty="0">
                <a:latin typeface="Aptos" panose="020B0004020202020204" pitchFamily="34" charset="0"/>
              </a:rPr>
              <a:t>neuen Grundsicherung?</a:t>
            </a:r>
          </a:p>
        </p:txBody>
      </p:sp>
      <p:sp>
        <p:nvSpPr>
          <p:cNvPr id="24" name="TextBox 37">
            <a:extLst>
              <a:ext uri="{FF2B5EF4-FFF2-40B4-BE49-F238E27FC236}">
                <a16:creationId xmlns:a16="http://schemas.microsoft.com/office/drawing/2014/main" id="{AF0EB50E-74A1-76B6-6C0C-03E3832DE9E9}"/>
              </a:ext>
            </a:extLst>
          </p:cNvPr>
          <p:cNvSpPr txBox="1"/>
          <p:nvPr/>
        </p:nvSpPr>
        <p:spPr>
          <a:xfrm>
            <a:off x="254542" y="5629656"/>
            <a:ext cx="20574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t"/>
            <a:r>
              <a:rPr lang="de-DE" b="1" dirty="0"/>
              <a:t>Einfacher </a:t>
            </a:r>
          </a:p>
          <a:p>
            <a:pPr algn="ctr" fontAlgn="t"/>
            <a:r>
              <a:rPr lang="de-DE" b="1" dirty="0"/>
              <a:t>und klarer</a:t>
            </a:r>
            <a:endParaRPr lang="de-DE" dirty="0"/>
          </a:p>
        </p:txBody>
      </p:sp>
      <p:grpSp>
        <p:nvGrpSpPr>
          <p:cNvPr id="10" name="Group 17">
            <a:extLst>
              <a:ext uri="{FF2B5EF4-FFF2-40B4-BE49-F238E27FC236}">
                <a16:creationId xmlns:a16="http://schemas.microsoft.com/office/drawing/2014/main" id="{58548DFC-46F4-0292-9145-7AC00DAF0128}"/>
              </a:ext>
            </a:extLst>
          </p:cNvPr>
          <p:cNvGrpSpPr/>
          <p:nvPr/>
        </p:nvGrpSpPr>
        <p:grpSpPr>
          <a:xfrm>
            <a:off x="469900" y="360000"/>
            <a:ext cx="1479008" cy="279816"/>
            <a:chOff x="0" y="0"/>
            <a:chExt cx="1882395" cy="373088"/>
          </a:xfrm>
        </p:grpSpPr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3A7E7A7F-8422-E894-F45D-835FFB4DDCFE}"/>
                </a:ext>
              </a:extLst>
            </p:cNvPr>
            <p:cNvSpPr/>
            <p:nvPr/>
          </p:nvSpPr>
          <p:spPr>
            <a:xfrm>
              <a:off x="0" y="0"/>
              <a:ext cx="1882395" cy="373087"/>
            </a:xfrm>
            <a:custGeom>
              <a:avLst/>
              <a:gdLst/>
              <a:ahLst/>
              <a:cxnLst/>
              <a:rect l="l" t="t" r="r" b="b"/>
              <a:pathLst>
                <a:path w="1882395" h="373087">
                  <a:moveTo>
                    <a:pt x="0" y="0"/>
                  </a:moveTo>
                  <a:lnTo>
                    <a:pt x="1882395" y="0"/>
                  </a:lnTo>
                  <a:lnTo>
                    <a:pt x="1882395" y="373087"/>
                  </a:lnTo>
                  <a:lnTo>
                    <a:pt x="0" y="37308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8310" b="-48310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TextBox 19">
              <a:extLst>
                <a:ext uri="{FF2B5EF4-FFF2-40B4-BE49-F238E27FC236}">
                  <a16:creationId xmlns:a16="http://schemas.microsoft.com/office/drawing/2014/main" id="{683A448F-4543-06E4-8D64-B82C9DBE4DCA}"/>
                </a:ext>
              </a:extLst>
            </p:cNvPr>
            <p:cNvSpPr txBox="1"/>
            <p:nvPr/>
          </p:nvSpPr>
          <p:spPr>
            <a:xfrm>
              <a:off x="0" y="0"/>
              <a:ext cx="1882394" cy="37308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388"/>
                </a:lnSpc>
              </a:pPr>
              <a:r>
                <a:rPr lang="en-US" sz="1101" b="1" dirty="0">
                  <a:solidFill>
                    <a:srgbClr val="000000"/>
                  </a:solidFill>
                  <a:latin typeface="Aptos Bold"/>
                  <a:ea typeface="Aptos Bold"/>
                  <a:cs typeface="Aptos Bold"/>
                  <a:sym typeface="Aptos Bold"/>
                </a:rPr>
                <a:t>Neu ab 1. Juli 2026</a:t>
              </a:r>
            </a:p>
          </p:txBody>
        </p:sp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30CD15A0-9906-BF3F-B2AD-A37AB2424785}"/>
              </a:ext>
            </a:extLst>
          </p:cNvPr>
          <p:cNvSpPr txBox="1"/>
          <p:nvPr/>
        </p:nvSpPr>
        <p:spPr>
          <a:xfrm>
            <a:off x="2311942" y="5583489"/>
            <a:ext cx="1897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/>
            <a:r>
              <a:rPr lang="de-DE" b="1" dirty="0"/>
              <a:t>Existenz sichern, </a:t>
            </a:r>
          </a:p>
          <a:p>
            <a:pPr algn="ctr" fontAlgn="t"/>
            <a:r>
              <a:rPr lang="de-DE" b="1" dirty="0"/>
              <a:t>Würde wahren</a:t>
            </a:r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370AC03-BDC1-A3B1-D782-7FA3759476CE}"/>
              </a:ext>
            </a:extLst>
          </p:cNvPr>
          <p:cNvSpPr txBox="1"/>
          <p:nvPr/>
        </p:nvSpPr>
        <p:spPr>
          <a:xfrm>
            <a:off x="4439412" y="5588315"/>
            <a:ext cx="2507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/>
            <a:r>
              <a:rPr lang="de-DE" b="1" dirty="0"/>
              <a:t>Fördern und </a:t>
            </a:r>
          </a:p>
          <a:p>
            <a:pPr algn="ctr" fontAlgn="t"/>
            <a:r>
              <a:rPr lang="de-DE" b="1" dirty="0"/>
              <a:t>Perspektiven schaffen</a:t>
            </a:r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B58050D-852A-FBBD-C93F-9DBCA02AFFA6}"/>
              </a:ext>
            </a:extLst>
          </p:cNvPr>
          <p:cNvSpPr txBox="1"/>
          <p:nvPr/>
        </p:nvSpPr>
        <p:spPr>
          <a:xfrm>
            <a:off x="7004118" y="5607050"/>
            <a:ext cx="1516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/>
            <a:r>
              <a:rPr lang="de-DE" b="1" dirty="0"/>
              <a:t>Familien </a:t>
            </a:r>
          </a:p>
          <a:p>
            <a:pPr algn="ctr" fontAlgn="t"/>
            <a:r>
              <a:rPr lang="de-DE" b="1" dirty="0"/>
              <a:t>stärken</a:t>
            </a:r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96FBB65-8462-D501-7CA8-1D4D6A355B47}"/>
              </a:ext>
            </a:extLst>
          </p:cNvPr>
          <p:cNvSpPr txBox="1"/>
          <p:nvPr/>
        </p:nvSpPr>
        <p:spPr>
          <a:xfrm>
            <a:off x="8759189" y="5588314"/>
            <a:ext cx="13881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/>
            <a:r>
              <a:rPr lang="de-DE" b="1" dirty="0"/>
              <a:t>Wohnen </a:t>
            </a:r>
          </a:p>
          <a:p>
            <a:pPr algn="ctr" fontAlgn="t"/>
            <a:r>
              <a:rPr lang="de-DE" b="1" dirty="0"/>
              <a:t>absichern</a:t>
            </a:r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43CAE7B-0A9B-3EB6-FD46-71B5C313D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2492" y="3632486"/>
            <a:ext cx="1905000" cy="1905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7B476CF3-6935-784E-C64D-B2E2DDB3C3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35742" y="3363848"/>
            <a:ext cx="2196558" cy="2196558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E5EE7DCE-FA05-6C16-5188-B7F35BE8BE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83759" y="3748709"/>
            <a:ext cx="1782141" cy="1782141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D523DFCE-125E-9EA5-23DA-1014A3C2B1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94500" y="3576859"/>
            <a:ext cx="1905000" cy="190500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38D4E4B7-FFDA-FAA0-A801-808989744B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47100" y="3748708"/>
            <a:ext cx="1815795" cy="181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08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CD585-982C-71B5-81AB-B523017A6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80C8B872-5C15-3814-43A0-28A566BB1ADE}"/>
              </a:ext>
            </a:extLst>
          </p:cNvPr>
          <p:cNvSpPr/>
          <p:nvPr/>
        </p:nvSpPr>
        <p:spPr>
          <a:xfrm>
            <a:off x="-28867" y="2441432"/>
            <a:ext cx="10720867" cy="5112260"/>
          </a:xfrm>
          <a:custGeom>
            <a:avLst/>
            <a:gdLst/>
            <a:ahLst/>
            <a:cxnLst/>
            <a:rect l="l" t="t" r="r" b="b"/>
            <a:pathLst>
              <a:path w="3831772" h="1931701">
                <a:moveTo>
                  <a:pt x="0" y="0"/>
                </a:moveTo>
                <a:lnTo>
                  <a:pt x="3831772" y="0"/>
                </a:lnTo>
                <a:lnTo>
                  <a:pt x="3831772" y="1931701"/>
                </a:lnTo>
                <a:lnTo>
                  <a:pt x="0" y="1931701"/>
                </a:lnTo>
                <a:close/>
              </a:path>
            </a:pathLst>
          </a:custGeom>
          <a:solidFill>
            <a:srgbClr val="5170FF">
              <a:alpha val="4706"/>
            </a:srgb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43" name="Freeform 3">
            <a:extLst>
              <a:ext uri="{FF2B5EF4-FFF2-40B4-BE49-F238E27FC236}">
                <a16:creationId xmlns:a16="http://schemas.microsoft.com/office/drawing/2014/main" id="{F321C279-B01D-992E-8F40-1DF68C38ABB3}"/>
              </a:ext>
            </a:extLst>
          </p:cNvPr>
          <p:cNvSpPr/>
          <p:nvPr/>
        </p:nvSpPr>
        <p:spPr>
          <a:xfrm>
            <a:off x="0" y="5938525"/>
            <a:ext cx="10692003" cy="1615167"/>
          </a:xfrm>
          <a:custGeom>
            <a:avLst/>
            <a:gdLst/>
            <a:ahLst/>
            <a:cxnLst/>
            <a:rect l="l" t="t" r="r" b="b"/>
            <a:pathLst>
              <a:path w="3831772" h="702830">
                <a:moveTo>
                  <a:pt x="0" y="0"/>
                </a:moveTo>
                <a:lnTo>
                  <a:pt x="3831772" y="0"/>
                </a:lnTo>
                <a:lnTo>
                  <a:pt x="3831772" y="702830"/>
                </a:lnTo>
                <a:lnTo>
                  <a:pt x="0" y="702830"/>
                </a:lnTo>
                <a:close/>
              </a:path>
            </a:pathLst>
          </a:custGeom>
          <a:solidFill>
            <a:srgbClr val="1800AD">
              <a:alpha val="4706"/>
            </a:srgbClr>
          </a:solidFill>
        </p:spPr>
        <p:txBody>
          <a:bodyPr/>
          <a:lstStyle/>
          <a:p>
            <a:endParaRPr lang="de-DE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1B70BBCF-BFAC-4AAD-8415-22005234C980}"/>
              </a:ext>
            </a:extLst>
          </p:cNvPr>
          <p:cNvSpPr/>
          <p:nvPr/>
        </p:nvSpPr>
        <p:spPr>
          <a:xfrm>
            <a:off x="362492" y="360000"/>
            <a:ext cx="1707608" cy="279845"/>
          </a:xfrm>
          <a:custGeom>
            <a:avLst/>
            <a:gdLst/>
            <a:ahLst/>
            <a:cxnLst/>
            <a:rect l="l" t="t" r="r" b="b"/>
            <a:pathLst>
              <a:path w="1882394" h="373126">
                <a:moveTo>
                  <a:pt x="0" y="186563"/>
                </a:moveTo>
                <a:cubicBezTo>
                  <a:pt x="0" y="83566"/>
                  <a:pt x="83566" y="0"/>
                  <a:pt x="186563" y="0"/>
                </a:cubicBezTo>
                <a:lnTo>
                  <a:pt x="1695831" y="0"/>
                </a:lnTo>
                <a:cubicBezTo>
                  <a:pt x="1798828" y="0"/>
                  <a:pt x="1882394" y="83566"/>
                  <a:pt x="1882394" y="186563"/>
                </a:cubicBezTo>
                <a:cubicBezTo>
                  <a:pt x="1882394" y="289560"/>
                  <a:pt x="1798828" y="373126"/>
                  <a:pt x="1695831" y="373126"/>
                </a:cubicBezTo>
                <a:lnTo>
                  <a:pt x="186563" y="373126"/>
                </a:lnTo>
                <a:cubicBezTo>
                  <a:pt x="83566" y="373126"/>
                  <a:pt x="0" y="289560"/>
                  <a:pt x="0" y="186563"/>
                </a:cubicBezTo>
                <a:close/>
              </a:path>
            </a:pathLst>
          </a:custGeom>
          <a:solidFill>
            <a:srgbClr val="CEDBE6"/>
          </a:solidFill>
        </p:spPr>
        <p:txBody>
          <a:bodyPr/>
          <a:lstStyle/>
          <a:p>
            <a:endParaRPr lang="de-DE"/>
          </a:p>
        </p:txBody>
      </p:sp>
      <p:sp>
        <p:nvSpPr>
          <p:cNvPr id="41" name="TextBox 4">
            <a:extLst>
              <a:ext uri="{FF2B5EF4-FFF2-40B4-BE49-F238E27FC236}">
                <a16:creationId xmlns:a16="http://schemas.microsoft.com/office/drawing/2014/main" id="{F5491CAE-CD40-7CDE-5F0C-25FD1112A13B}"/>
              </a:ext>
            </a:extLst>
          </p:cNvPr>
          <p:cNvSpPr txBox="1"/>
          <p:nvPr/>
        </p:nvSpPr>
        <p:spPr>
          <a:xfrm>
            <a:off x="-28867" y="2226334"/>
            <a:ext cx="10692000" cy="539013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682"/>
              </a:lnSpc>
            </a:pPr>
            <a:endParaRPr/>
          </a:p>
        </p:txBody>
      </p:sp>
      <p:sp>
        <p:nvSpPr>
          <p:cNvPr id="24" name="TextBox 37">
            <a:extLst>
              <a:ext uri="{FF2B5EF4-FFF2-40B4-BE49-F238E27FC236}">
                <a16:creationId xmlns:a16="http://schemas.microsoft.com/office/drawing/2014/main" id="{C0C39BC9-7A0D-8241-3F22-2A6FAF13428C}"/>
              </a:ext>
            </a:extLst>
          </p:cNvPr>
          <p:cNvSpPr txBox="1"/>
          <p:nvPr/>
        </p:nvSpPr>
        <p:spPr>
          <a:xfrm>
            <a:off x="393700" y="2790000"/>
            <a:ext cx="80772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t"/>
            <a:r>
              <a:rPr lang="de-DE" sz="2000" dirty="0">
                <a:latin typeface="Aptos" panose="020B0004020202020204" pitchFamily="34" charset="0"/>
              </a:rPr>
              <a:t>Wenn Sie sich </a:t>
            </a:r>
            <a:r>
              <a:rPr lang="de-DE" sz="2000" b="1" dirty="0">
                <a:latin typeface="Aptos" panose="020B0004020202020204" pitchFamily="34" charset="0"/>
              </a:rPr>
              <a:t>informieren</a:t>
            </a:r>
            <a:r>
              <a:rPr lang="de-DE" sz="2000" dirty="0">
                <a:latin typeface="Aptos" panose="020B0004020202020204" pitchFamily="34" charset="0"/>
              </a:rPr>
              <a:t> möchten, was sich darüber hinaus ändert, </a:t>
            </a:r>
            <a:r>
              <a:rPr lang="de-DE" sz="2000" b="1" dirty="0">
                <a:latin typeface="Aptos" panose="020B0004020202020204" pitchFamily="34" charset="0"/>
              </a:rPr>
              <a:t>schauen Sie hier vorbei</a:t>
            </a:r>
            <a:r>
              <a:rPr lang="de-DE" sz="2000" dirty="0">
                <a:latin typeface="Aptos" panose="020B0004020202020204" pitchFamily="34" charset="0"/>
              </a:rPr>
              <a:t>:  </a:t>
            </a:r>
            <a:r>
              <a:rPr lang="de-DE" sz="2000" dirty="0">
                <a:latin typeface="Aptos" panose="020B0004020202020204" pitchFamily="34" charset="0"/>
                <a:hlinkClick r:id="rId2"/>
              </a:rPr>
              <a:t>Bundesministerium für Arbeit und Soziales</a:t>
            </a:r>
            <a:endParaRPr lang="de-DE" sz="2000" b="1" dirty="0">
              <a:latin typeface="Aptos" panose="020B0004020202020204" pitchFamily="34" charset="0"/>
            </a:endParaRPr>
          </a:p>
          <a:p>
            <a:pPr fontAlgn="t"/>
            <a:endParaRPr lang="de-DE" sz="2000" dirty="0">
              <a:latin typeface="Aptos" panose="020B00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7E1F183-0CE3-098E-5745-9D5F7280AC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2" y="5247050"/>
            <a:ext cx="1949450" cy="1949450"/>
          </a:xfrm>
          <a:prstGeom prst="rect">
            <a:avLst/>
          </a:prstGeom>
        </p:spPr>
      </p:pic>
      <p:grpSp>
        <p:nvGrpSpPr>
          <p:cNvPr id="10" name="Group 17">
            <a:extLst>
              <a:ext uri="{FF2B5EF4-FFF2-40B4-BE49-F238E27FC236}">
                <a16:creationId xmlns:a16="http://schemas.microsoft.com/office/drawing/2014/main" id="{B9265555-F245-FFB7-965A-827B69A78240}"/>
              </a:ext>
            </a:extLst>
          </p:cNvPr>
          <p:cNvGrpSpPr/>
          <p:nvPr/>
        </p:nvGrpSpPr>
        <p:grpSpPr>
          <a:xfrm>
            <a:off x="469900" y="360000"/>
            <a:ext cx="1479008" cy="279816"/>
            <a:chOff x="0" y="0"/>
            <a:chExt cx="1882395" cy="373088"/>
          </a:xfrm>
        </p:grpSpPr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0681654D-00D6-206E-50EC-03493CA81AB9}"/>
                </a:ext>
              </a:extLst>
            </p:cNvPr>
            <p:cNvSpPr/>
            <p:nvPr/>
          </p:nvSpPr>
          <p:spPr>
            <a:xfrm>
              <a:off x="0" y="0"/>
              <a:ext cx="1882395" cy="373087"/>
            </a:xfrm>
            <a:custGeom>
              <a:avLst/>
              <a:gdLst/>
              <a:ahLst/>
              <a:cxnLst/>
              <a:rect l="l" t="t" r="r" b="b"/>
              <a:pathLst>
                <a:path w="1882395" h="373087">
                  <a:moveTo>
                    <a:pt x="0" y="0"/>
                  </a:moveTo>
                  <a:lnTo>
                    <a:pt x="1882395" y="0"/>
                  </a:lnTo>
                  <a:lnTo>
                    <a:pt x="1882395" y="373087"/>
                  </a:lnTo>
                  <a:lnTo>
                    <a:pt x="0" y="373087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48310" b="-48310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TextBox 19">
              <a:extLst>
                <a:ext uri="{FF2B5EF4-FFF2-40B4-BE49-F238E27FC236}">
                  <a16:creationId xmlns:a16="http://schemas.microsoft.com/office/drawing/2014/main" id="{5F76D9D3-0874-6633-EA9B-9E92C81826B3}"/>
                </a:ext>
              </a:extLst>
            </p:cNvPr>
            <p:cNvSpPr txBox="1"/>
            <p:nvPr/>
          </p:nvSpPr>
          <p:spPr>
            <a:xfrm>
              <a:off x="0" y="0"/>
              <a:ext cx="1882394" cy="37308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388"/>
                </a:lnSpc>
              </a:pPr>
              <a:r>
                <a:rPr lang="en-US" sz="1101" b="1" dirty="0">
                  <a:solidFill>
                    <a:srgbClr val="000000"/>
                  </a:solidFill>
                  <a:latin typeface="Aptos Bold"/>
                  <a:ea typeface="Aptos Bold"/>
                  <a:cs typeface="Aptos Bold"/>
                  <a:sym typeface="Aptos Bold"/>
                </a:rPr>
                <a:t>Neu ab 1. Juli 2026</a:t>
              </a:r>
            </a:p>
          </p:txBody>
        </p:sp>
      </p:grpSp>
      <p:sp>
        <p:nvSpPr>
          <p:cNvPr id="3" name="TextBox 27">
            <a:extLst>
              <a:ext uri="{FF2B5EF4-FFF2-40B4-BE49-F238E27FC236}">
                <a16:creationId xmlns:a16="http://schemas.microsoft.com/office/drawing/2014/main" id="{DBA3D24A-1E8D-ED24-36FC-C4F85B9B912E}"/>
              </a:ext>
            </a:extLst>
          </p:cNvPr>
          <p:cNvSpPr txBox="1"/>
          <p:nvPr/>
        </p:nvSpPr>
        <p:spPr>
          <a:xfrm>
            <a:off x="362492" y="900000"/>
            <a:ext cx="986100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de-DE" sz="4000" b="1" spc="-43" dirty="0">
                <a:solidFill>
                  <a:srgbClr val="000000"/>
                </a:solidFill>
                <a:latin typeface="Aptos" panose="020B0004020202020204" pitchFamily="34" charset="0"/>
                <a:ea typeface="Aptos Bold"/>
                <a:cs typeface="Aptos Bold"/>
                <a:sym typeface="Aptos Bold"/>
              </a:rPr>
              <a:t>Das sind nur einige wenige Änderungen </a:t>
            </a:r>
            <a:br>
              <a:rPr lang="de-DE" sz="4000" b="1" spc="-43" dirty="0">
                <a:solidFill>
                  <a:srgbClr val="000000"/>
                </a:solidFill>
                <a:latin typeface="Aptos" panose="020B0004020202020204" pitchFamily="34" charset="0"/>
                <a:ea typeface="Aptos Bold"/>
                <a:cs typeface="Aptos Bold"/>
                <a:sym typeface="Aptos Bold"/>
              </a:rPr>
            </a:br>
            <a:r>
              <a:rPr lang="de-DE" sz="4000" b="1" spc="-43" dirty="0">
                <a:solidFill>
                  <a:srgbClr val="000000"/>
                </a:solidFill>
                <a:latin typeface="Aptos" panose="020B0004020202020204" pitchFamily="34" charset="0"/>
                <a:ea typeface="Aptos Bold"/>
                <a:cs typeface="Aptos Bold"/>
                <a:sym typeface="Aptos Bold"/>
              </a:rPr>
              <a:t>mit der neuen Grundsicherung</a:t>
            </a:r>
            <a:endParaRPr lang="en-US" sz="4000" b="1" spc="-43" dirty="0">
              <a:solidFill>
                <a:srgbClr val="000000"/>
              </a:solidFill>
              <a:latin typeface="Aptos" panose="020B0004020202020204" pitchFamily="34" charset="0"/>
              <a:ea typeface="Aptos Bold"/>
              <a:cs typeface="Aptos Bold"/>
              <a:sym typeface="Aptos Bold"/>
            </a:endParaRPr>
          </a:p>
        </p:txBody>
      </p:sp>
    </p:spTree>
    <p:extLst>
      <p:ext uri="{BB962C8B-B14F-4D97-AF65-F5344CB8AC3E}">
        <p14:creationId xmlns:p14="http://schemas.microsoft.com/office/powerpoint/2010/main" val="79471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169869"/>
            <a:ext cx="10692000" cy="5390131"/>
            <a:chOff x="0" y="0"/>
            <a:chExt cx="3831771" cy="19317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31772" cy="1931701"/>
            </a:xfrm>
            <a:custGeom>
              <a:avLst/>
              <a:gdLst/>
              <a:ahLst/>
              <a:cxnLst/>
              <a:rect l="l" t="t" r="r" b="b"/>
              <a:pathLst>
                <a:path w="3831772" h="1931701">
                  <a:moveTo>
                    <a:pt x="0" y="0"/>
                  </a:moveTo>
                  <a:lnTo>
                    <a:pt x="3831772" y="0"/>
                  </a:lnTo>
                  <a:lnTo>
                    <a:pt x="3831772" y="1931701"/>
                  </a:lnTo>
                  <a:lnTo>
                    <a:pt x="0" y="1931701"/>
                  </a:lnTo>
                  <a:close/>
                </a:path>
              </a:pathLst>
            </a:custGeom>
            <a:solidFill>
              <a:srgbClr val="5170FF">
                <a:alpha val="4706"/>
              </a:srgbClr>
            </a:solidFill>
          </p:spPr>
          <p:txBody>
            <a:bodyPr/>
            <a:lstStyle/>
            <a:p>
              <a:endParaRPr lang="de-DE" noProof="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3831771" cy="19317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2"/>
                </a:lnSpc>
              </a:pPr>
              <a:endParaRPr lang="de-DE" noProof="0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2493" y="360000"/>
            <a:ext cx="1411796" cy="279816"/>
            <a:chOff x="0" y="0"/>
            <a:chExt cx="1882394" cy="373088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882394" cy="373088"/>
              <a:chOff x="0" y="0"/>
              <a:chExt cx="1882394" cy="37308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882394" cy="373126"/>
              </a:xfrm>
              <a:custGeom>
                <a:avLst/>
                <a:gdLst/>
                <a:ahLst/>
                <a:cxnLst/>
                <a:rect l="l" t="t" r="r" b="b"/>
                <a:pathLst>
                  <a:path w="1882394" h="373126">
                    <a:moveTo>
                      <a:pt x="0" y="186563"/>
                    </a:moveTo>
                    <a:cubicBezTo>
                      <a:pt x="0" y="83566"/>
                      <a:pt x="83566" y="0"/>
                      <a:pt x="186563" y="0"/>
                    </a:cubicBezTo>
                    <a:lnTo>
                      <a:pt x="1695831" y="0"/>
                    </a:lnTo>
                    <a:cubicBezTo>
                      <a:pt x="1798828" y="0"/>
                      <a:pt x="1882394" y="83566"/>
                      <a:pt x="1882394" y="186563"/>
                    </a:cubicBezTo>
                    <a:cubicBezTo>
                      <a:pt x="1882394" y="289560"/>
                      <a:pt x="1798828" y="373126"/>
                      <a:pt x="1695831" y="373126"/>
                    </a:cubicBezTo>
                    <a:lnTo>
                      <a:pt x="186563" y="373126"/>
                    </a:lnTo>
                    <a:cubicBezTo>
                      <a:pt x="83566" y="373126"/>
                      <a:pt x="0" y="289560"/>
                      <a:pt x="0" y="186563"/>
                    </a:cubicBezTo>
                    <a:close/>
                  </a:path>
                </a:pathLst>
              </a:custGeom>
              <a:solidFill>
                <a:srgbClr val="CEDBE6"/>
              </a:solidFill>
            </p:spPr>
            <p:txBody>
              <a:bodyPr/>
              <a:lstStyle/>
              <a:p>
                <a:endParaRPr lang="de-DE" noProof="0" dirty="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0" y="0"/>
              <a:ext cx="1882394" cy="373088"/>
              <a:chOff x="0" y="0"/>
              <a:chExt cx="1882394" cy="37308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882395" cy="373087"/>
              </a:xfrm>
              <a:custGeom>
                <a:avLst/>
                <a:gdLst/>
                <a:ahLst/>
                <a:cxnLst/>
                <a:rect l="l" t="t" r="r" b="b"/>
                <a:pathLst>
                  <a:path w="1882395" h="373087">
                    <a:moveTo>
                      <a:pt x="0" y="0"/>
                    </a:moveTo>
                    <a:lnTo>
                      <a:pt x="1882395" y="0"/>
                    </a:lnTo>
                    <a:lnTo>
                      <a:pt x="1882395" y="373087"/>
                    </a:lnTo>
                    <a:lnTo>
                      <a:pt x="0" y="373087"/>
                    </a:lnTo>
                    <a:close/>
                  </a:path>
                </a:pathLst>
              </a:custGeom>
              <a:blipFill>
                <a:blip r:embed="rId2">
                  <a:alphaModFix amt="0"/>
                </a:blip>
                <a:stretch>
                  <a:fillRect t="-48310" b="-48310"/>
                </a:stretch>
              </a:blipFill>
            </p:spPr>
            <p:txBody>
              <a:bodyPr/>
              <a:lstStyle/>
              <a:p>
                <a:endParaRPr lang="de-DE" noProof="0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0"/>
                <a:ext cx="1882394" cy="373088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1388"/>
                  </a:lnSpc>
                </a:pPr>
                <a:r>
                  <a:rPr lang="de-DE" sz="1101" b="1" noProof="0" dirty="0">
                    <a:solidFill>
                      <a:srgbClr val="000000"/>
                    </a:solidFill>
                    <a:latin typeface="Aptos Bold"/>
                    <a:ea typeface="Aptos Bold"/>
                    <a:cs typeface="Aptos Bold"/>
                    <a:sym typeface="Aptos Bold"/>
                  </a:rPr>
                  <a:t>Neu ab 1. Juli 2026</a:t>
                </a: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0" y="6328077"/>
            <a:ext cx="10692000" cy="1231923"/>
            <a:chOff x="0" y="0"/>
            <a:chExt cx="3831771" cy="44149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31772" cy="441493"/>
            </a:xfrm>
            <a:custGeom>
              <a:avLst/>
              <a:gdLst/>
              <a:ahLst/>
              <a:cxnLst/>
              <a:rect l="l" t="t" r="r" b="b"/>
              <a:pathLst>
                <a:path w="3831772" h="441493">
                  <a:moveTo>
                    <a:pt x="0" y="0"/>
                  </a:moveTo>
                  <a:lnTo>
                    <a:pt x="3831772" y="0"/>
                  </a:lnTo>
                  <a:lnTo>
                    <a:pt x="3831772" y="441493"/>
                  </a:lnTo>
                  <a:lnTo>
                    <a:pt x="0" y="441493"/>
                  </a:lnTo>
                  <a:close/>
                </a:path>
              </a:pathLst>
            </a:custGeom>
            <a:solidFill>
              <a:srgbClr val="5170FF">
                <a:alpha val="4706"/>
              </a:srgbClr>
            </a:solidFill>
          </p:spPr>
          <p:txBody>
            <a:bodyPr/>
            <a:lstStyle/>
            <a:p>
              <a:endParaRPr lang="de-DE" noProof="0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3831771" cy="4414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2"/>
                </a:lnSpc>
              </a:pPr>
              <a:endParaRPr lang="de-DE" noProof="0"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62493" y="4160467"/>
            <a:ext cx="3081507" cy="1351923"/>
            <a:chOff x="0" y="0"/>
            <a:chExt cx="1104343" cy="48449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04343" cy="484499"/>
            </a:xfrm>
            <a:custGeom>
              <a:avLst/>
              <a:gdLst/>
              <a:ahLst/>
              <a:cxnLst/>
              <a:rect l="l" t="t" r="r" b="b"/>
              <a:pathLst>
                <a:path w="1104343" h="484499">
                  <a:moveTo>
                    <a:pt x="52760" y="0"/>
                  </a:moveTo>
                  <a:lnTo>
                    <a:pt x="1051583" y="0"/>
                  </a:lnTo>
                  <a:cubicBezTo>
                    <a:pt x="1080721" y="0"/>
                    <a:pt x="1104343" y="23621"/>
                    <a:pt x="1104343" y="52760"/>
                  </a:cubicBezTo>
                  <a:lnTo>
                    <a:pt x="1104343" y="431739"/>
                  </a:lnTo>
                  <a:cubicBezTo>
                    <a:pt x="1104343" y="445731"/>
                    <a:pt x="1098784" y="459151"/>
                    <a:pt x="1088890" y="469045"/>
                  </a:cubicBezTo>
                  <a:cubicBezTo>
                    <a:pt x="1078995" y="478940"/>
                    <a:pt x="1065575" y="484499"/>
                    <a:pt x="1051583" y="484499"/>
                  </a:cubicBezTo>
                  <a:lnTo>
                    <a:pt x="52760" y="484499"/>
                  </a:lnTo>
                  <a:cubicBezTo>
                    <a:pt x="23621" y="484499"/>
                    <a:pt x="0" y="460877"/>
                    <a:pt x="0" y="431739"/>
                  </a:cubicBezTo>
                  <a:lnTo>
                    <a:pt x="0" y="52760"/>
                  </a:lnTo>
                  <a:cubicBezTo>
                    <a:pt x="0" y="38767"/>
                    <a:pt x="5559" y="25347"/>
                    <a:pt x="15453" y="15453"/>
                  </a:cubicBezTo>
                  <a:cubicBezTo>
                    <a:pt x="25347" y="5559"/>
                    <a:pt x="38767" y="0"/>
                    <a:pt x="52760" y="0"/>
                  </a:cubicBezTo>
                  <a:close/>
                </a:path>
              </a:pathLst>
            </a:custGeom>
            <a:solidFill>
              <a:srgbClr val="1800AD">
                <a:alpha val="9804"/>
              </a:srgbClr>
            </a:solidFill>
          </p:spPr>
          <p:txBody>
            <a:bodyPr/>
            <a:lstStyle/>
            <a:p>
              <a:endParaRPr lang="de-DE" noProof="0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0"/>
              <a:ext cx="1104343" cy="484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2"/>
                </a:lnSpc>
              </a:pPr>
              <a:endParaRPr lang="de-DE" noProof="0" dirty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806493" y="4160467"/>
            <a:ext cx="3081507" cy="1351923"/>
            <a:chOff x="0" y="0"/>
            <a:chExt cx="1104343" cy="48449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04343" cy="484499"/>
            </a:xfrm>
            <a:custGeom>
              <a:avLst/>
              <a:gdLst/>
              <a:ahLst/>
              <a:cxnLst/>
              <a:rect l="l" t="t" r="r" b="b"/>
              <a:pathLst>
                <a:path w="1104343" h="484499">
                  <a:moveTo>
                    <a:pt x="52760" y="0"/>
                  </a:moveTo>
                  <a:lnTo>
                    <a:pt x="1051583" y="0"/>
                  </a:lnTo>
                  <a:cubicBezTo>
                    <a:pt x="1080721" y="0"/>
                    <a:pt x="1104343" y="23621"/>
                    <a:pt x="1104343" y="52760"/>
                  </a:cubicBezTo>
                  <a:lnTo>
                    <a:pt x="1104343" y="431739"/>
                  </a:lnTo>
                  <a:cubicBezTo>
                    <a:pt x="1104343" y="445731"/>
                    <a:pt x="1098784" y="459151"/>
                    <a:pt x="1088890" y="469045"/>
                  </a:cubicBezTo>
                  <a:cubicBezTo>
                    <a:pt x="1078995" y="478940"/>
                    <a:pt x="1065575" y="484499"/>
                    <a:pt x="1051583" y="484499"/>
                  </a:cubicBezTo>
                  <a:lnTo>
                    <a:pt x="52760" y="484499"/>
                  </a:lnTo>
                  <a:cubicBezTo>
                    <a:pt x="23621" y="484499"/>
                    <a:pt x="0" y="460877"/>
                    <a:pt x="0" y="431739"/>
                  </a:cubicBezTo>
                  <a:lnTo>
                    <a:pt x="0" y="52760"/>
                  </a:lnTo>
                  <a:cubicBezTo>
                    <a:pt x="0" y="38767"/>
                    <a:pt x="5559" y="25347"/>
                    <a:pt x="15453" y="15453"/>
                  </a:cubicBezTo>
                  <a:cubicBezTo>
                    <a:pt x="25347" y="5559"/>
                    <a:pt x="38767" y="0"/>
                    <a:pt x="52760" y="0"/>
                  </a:cubicBezTo>
                  <a:close/>
                </a:path>
              </a:pathLst>
            </a:custGeom>
            <a:solidFill>
              <a:srgbClr val="0CC0DF">
                <a:alpha val="9804"/>
              </a:srgbClr>
            </a:solidFill>
          </p:spPr>
          <p:txBody>
            <a:bodyPr/>
            <a:lstStyle/>
            <a:p>
              <a:endParaRPr lang="de-DE" noProof="0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0"/>
              <a:ext cx="1104343" cy="484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2"/>
                </a:lnSpc>
              </a:pPr>
              <a:endParaRPr lang="de-DE" noProof="0" dirty="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255731" y="4160467"/>
            <a:ext cx="3076269" cy="1351923"/>
            <a:chOff x="0" y="0"/>
            <a:chExt cx="1102465" cy="48449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02465" cy="484499"/>
            </a:xfrm>
            <a:custGeom>
              <a:avLst/>
              <a:gdLst/>
              <a:ahLst/>
              <a:cxnLst/>
              <a:rect l="l" t="t" r="r" b="b"/>
              <a:pathLst>
                <a:path w="1102465" h="484499">
                  <a:moveTo>
                    <a:pt x="52850" y="0"/>
                  </a:moveTo>
                  <a:lnTo>
                    <a:pt x="1049615" y="0"/>
                  </a:lnTo>
                  <a:cubicBezTo>
                    <a:pt x="1078804" y="0"/>
                    <a:pt x="1102465" y="23662"/>
                    <a:pt x="1102465" y="52850"/>
                  </a:cubicBezTo>
                  <a:lnTo>
                    <a:pt x="1102465" y="431649"/>
                  </a:lnTo>
                  <a:cubicBezTo>
                    <a:pt x="1102465" y="445665"/>
                    <a:pt x="1096897" y="459108"/>
                    <a:pt x="1086986" y="469019"/>
                  </a:cubicBezTo>
                  <a:cubicBezTo>
                    <a:pt x="1077075" y="478930"/>
                    <a:pt x="1063632" y="484499"/>
                    <a:pt x="1049615" y="484499"/>
                  </a:cubicBezTo>
                  <a:lnTo>
                    <a:pt x="52850" y="484499"/>
                  </a:lnTo>
                  <a:cubicBezTo>
                    <a:pt x="38833" y="484499"/>
                    <a:pt x="25391" y="478930"/>
                    <a:pt x="15479" y="469019"/>
                  </a:cubicBezTo>
                  <a:cubicBezTo>
                    <a:pt x="5568" y="459108"/>
                    <a:pt x="0" y="445665"/>
                    <a:pt x="0" y="431649"/>
                  </a:cubicBezTo>
                  <a:lnTo>
                    <a:pt x="0" y="52850"/>
                  </a:lnTo>
                  <a:cubicBezTo>
                    <a:pt x="0" y="38833"/>
                    <a:pt x="5568" y="25391"/>
                    <a:pt x="15479" y="15479"/>
                  </a:cubicBezTo>
                  <a:cubicBezTo>
                    <a:pt x="25391" y="5568"/>
                    <a:pt x="38833" y="0"/>
                    <a:pt x="52850" y="0"/>
                  </a:cubicBezTo>
                  <a:close/>
                </a:path>
              </a:pathLst>
            </a:custGeom>
            <a:solidFill>
              <a:srgbClr val="FF3131">
                <a:alpha val="9804"/>
              </a:srgbClr>
            </a:solidFill>
          </p:spPr>
          <p:txBody>
            <a:bodyPr/>
            <a:lstStyle/>
            <a:p>
              <a:endParaRPr lang="de-DE" noProof="0" dirty="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0"/>
              <a:ext cx="1102465" cy="484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2"/>
                </a:lnSpc>
              </a:pPr>
              <a:endParaRPr lang="de-DE" noProof="0" dirty="0"/>
            </a:p>
          </p:txBody>
        </p:sp>
      </p:grpSp>
      <p:sp>
        <p:nvSpPr>
          <p:cNvPr id="23" name="Freeform 23"/>
          <p:cNvSpPr/>
          <p:nvPr/>
        </p:nvSpPr>
        <p:spPr>
          <a:xfrm>
            <a:off x="3995625" y="6857034"/>
            <a:ext cx="364252" cy="364252"/>
          </a:xfrm>
          <a:custGeom>
            <a:avLst/>
            <a:gdLst/>
            <a:ahLst/>
            <a:cxnLst/>
            <a:rect l="l" t="t" r="r" b="b"/>
            <a:pathLst>
              <a:path w="364252" h="364252">
                <a:moveTo>
                  <a:pt x="0" y="0"/>
                </a:moveTo>
                <a:lnTo>
                  <a:pt x="364251" y="0"/>
                </a:lnTo>
                <a:lnTo>
                  <a:pt x="364251" y="364251"/>
                </a:lnTo>
                <a:lnTo>
                  <a:pt x="0" y="3642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noProof="0" dirty="0"/>
          </a:p>
        </p:txBody>
      </p:sp>
      <p:sp>
        <p:nvSpPr>
          <p:cNvPr id="24" name="Freeform 24"/>
          <p:cNvSpPr/>
          <p:nvPr/>
        </p:nvSpPr>
        <p:spPr>
          <a:xfrm>
            <a:off x="5157708" y="6857034"/>
            <a:ext cx="364252" cy="364252"/>
          </a:xfrm>
          <a:custGeom>
            <a:avLst/>
            <a:gdLst/>
            <a:ahLst/>
            <a:cxnLst/>
            <a:rect l="l" t="t" r="r" b="b"/>
            <a:pathLst>
              <a:path w="364252" h="364252">
                <a:moveTo>
                  <a:pt x="0" y="0"/>
                </a:moveTo>
                <a:lnTo>
                  <a:pt x="364252" y="0"/>
                </a:lnTo>
                <a:lnTo>
                  <a:pt x="364252" y="364251"/>
                </a:lnTo>
                <a:lnTo>
                  <a:pt x="0" y="3642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noProof="0" dirty="0"/>
          </a:p>
        </p:txBody>
      </p:sp>
      <p:sp>
        <p:nvSpPr>
          <p:cNvPr id="25" name="Freeform 25"/>
          <p:cNvSpPr/>
          <p:nvPr/>
        </p:nvSpPr>
        <p:spPr>
          <a:xfrm>
            <a:off x="7908950" y="1097928"/>
            <a:ext cx="2855050" cy="2143883"/>
          </a:xfrm>
          <a:custGeom>
            <a:avLst/>
            <a:gdLst/>
            <a:ahLst/>
            <a:cxnLst/>
            <a:rect l="l" t="t" r="r" b="b"/>
            <a:pathLst>
              <a:path w="2855050" h="2143883">
                <a:moveTo>
                  <a:pt x="0" y="0"/>
                </a:moveTo>
                <a:lnTo>
                  <a:pt x="2855050" y="0"/>
                </a:lnTo>
                <a:lnTo>
                  <a:pt x="2855050" y="2143883"/>
                </a:lnTo>
                <a:lnTo>
                  <a:pt x="0" y="21438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noProof="0" dirty="0"/>
          </a:p>
        </p:txBody>
      </p:sp>
      <p:sp>
        <p:nvSpPr>
          <p:cNvPr id="26" name="Freeform 26"/>
          <p:cNvSpPr/>
          <p:nvPr/>
        </p:nvSpPr>
        <p:spPr>
          <a:xfrm rot="5503167">
            <a:off x="1773500" y="4101270"/>
            <a:ext cx="259492" cy="118393"/>
          </a:xfrm>
          <a:custGeom>
            <a:avLst/>
            <a:gdLst/>
            <a:ahLst/>
            <a:cxnLst/>
            <a:rect l="l" t="t" r="r" b="b"/>
            <a:pathLst>
              <a:path w="259492" h="118393">
                <a:moveTo>
                  <a:pt x="0" y="0"/>
                </a:moveTo>
                <a:lnTo>
                  <a:pt x="259493" y="0"/>
                </a:lnTo>
                <a:lnTo>
                  <a:pt x="259493" y="118393"/>
                </a:lnTo>
                <a:lnTo>
                  <a:pt x="0" y="11839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noProof="0" dirty="0"/>
          </a:p>
        </p:txBody>
      </p:sp>
      <p:sp>
        <p:nvSpPr>
          <p:cNvPr id="27" name="Freeform 27"/>
          <p:cNvSpPr/>
          <p:nvPr/>
        </p:nvSpPr>
        <p:spPr>
          <a:xfrm rot="5503167">
            <a:off x="5217500" y="4101270"/>
            <a:ext cx="259492" cy="118393"/>
          </a:xfrm>
          <a:custGeom>
            <a:avLst/>
            <a:gdLst/>
            <a:ahLst/>
            <a:cxnLst/>
            <a:rect l="l" t="t" r="r" b="b"/>
            <a:pathLst>
              <a:path w="259492" h="118393">
                <a:moveTo>
                  <a:pt x="0" y="0"/>
                </a:moveTo>
                <a:lnTo>
                  <a:pt x="259493" y="0"/>
                </a:lnTo>
                <a:lnTo>
                  <a:pt x="259493" y="118393"/>
                </a:lnTo>
                <a:lnTo>
                  <a:pt x="0" y="11839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noProof="0" dirty="0"/>
          </a:p>
        </p:txBody>
      </p:sp>
      <p:sp>
        <p:nvSpPr>
          <p:cNvPr id="28" name="Freeform 28"/>
          <p:cNvSpPr/>
          <p:nvPr/>
        </p:nvSpPr>
        <p:spPr>
          <a:xfrm rot="5503167">
            <a:off x="8722071" y="4101270"/>
            <a:ext cx="259492" cy="118393"/>
          </a:xfrm>
          <a:custGeom>
            <a:avLst/>
            <a:gdLst/>
            <a:ahLst/>
            <a:cxnLst/>
            <a:rect l="l" t="t" r="r" b="b"/>
            <a:pathLst>
              <a:path w="259492" h="118393">
                <a:moveTo>
                  <a:pt x="0" y="0"/>
                </a:moveTo>
                <a:lnTo>
                  <a:pt x="259492" y="0"/>
                </a:lnTo>
                <a:lnTo>
                  <a:pt x="259492" y="118393"/>
                </a:lnTo>
                <a:lnTo>
                  <a:pt x="0" y="11839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noProof="0" dirty="0"/>
          </a:p>
        </p:txBody>
      </p:sp>
      <p:sp>
        <p:nvSpPr>
          <p:cNvPr id="29" name="TextBox 29"/>
          <p:cNvSpPr txBox="1"/>
          <p:nvPr/>
        </p:nvSpPr>
        <p:spPr>
          <a:xfrm>
            <a:off x="362493" y="826018"/>
            <a:ext cx="6629714" cy="492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8"/>
              </a:lnSpc>
            </a:pPr>
            <a:r>
              <a:rPr lang="de-DE" sz="3600" b="1" spc="-43" noProof="0" dirty="0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Termine und Meldeversäumnis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62493" y="3750840"/>
            <a:ext cx="3081507" cy="224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8"/>
              </a:lnSpc>
            </a:pPr>
            <a:r>
              <a:rPr lang="de-DE" sz="1600" spc="-19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Erster Termin verpasst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806493" y="3750840"/>
            <a:ext cx="3081507" cy="224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8"/>
              </a:lnSpc>
            </a:pPr>
            <a:r>
              <a:rPr lang="de-DE" sz="1600" spc="-19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Zweiter Termin verpasst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248000" y="3750840"/>
            <a:ext cx="3081507" cy="224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8"/>
              </a:lnSpc>
            </a:pPr>
            <a:r>
              <a:rPr lang="de-DE" sz="1600" spc="-19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Dritter Termin verpasst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923505" y="2802464"/>
            <a:ext cx="3972403" cy="443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28"/>
              </a:lnSpc>
            </a:pPr>
            <a:r>
              <a:rPr lang="de-DE" sz="1600" spc="-19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Sie haben einen Termin beim Jobcenter oder eine ärztliche/psychologische Untersuchung.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62493" y="4476912"/>
            <a:ext cx="3081507" cy="544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de-DE" sz="2000" spc="-24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keine </a:t>
            </a:r>
          </a:p>
          <a:p>
            <a:pPr algn="ctr">
              <a:lnSpc>
                <a:spcPts val="2160"/>
              </a:lnSpc>
            </a:pPr>
            <a:r>
              <a:rPr lang="de-DE" sz="2000" spc="-24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Leistungsminderung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806493" y="4476912"/>
            <a:ext cx="3081507" cy="784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de-DE" sz="2000" spc="-24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30 % Minderung </a:t>
            </a:r>
          </a:p>
          <a:p>
            <a:pPr algn="ctr">
              <a:lnSpc>
                <a:spcPts val="2160"/>
              </a:lnSpc>
            </a:pPr>
            <a:r>
              <a:rPr lang="de-DE" sz="2000" spc="-24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des Regelbedarfs </a:t>
            </a:r>
            <a:endParaRPr lang="de-DE" sz="2000" spc="-24" noProof="0" dirty="0">
              <a:solidFill>
                <a:srgbClr val="000000"/>
              </a:solidFill>
              <a:latin typeface="Aptos"/>
              <a:ea typeface="Aptos"/>
              <a:cs typeface="Aptos"/>
            </a:endParaRPr>
          </a:p>
          <a:p>
            <a:pPr algn="ctr">
              <a:lnSpc>
                <a:spcPts val="1728"/>
              </a:lnSpc>
            </a:pPr>
            <a:r>
              <a:rPr lang="de-DE" sz="1600" spc="-19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für einen Monat</a:t>
            </a:r>
            <a:endParaRPr lang="de-DE" sz="1600" spc="-19" noProof="0" dirty="0">
              <a:solidFill>
                <a:srgbClr val="000000"/>
              </a:solidFill>
              <a:latin typeface="Aptos"/>
              <a:ea typeface="Aptos"/>
              <a:cs typeface="Aptos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7248000" y="4476912"/>
            <a:ext cx="3081507" cy="713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de-DE" sz="2000" spc="-24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Wegfall des Regelbedarfs</a:t>
            </a:r>
          </a:p>
          <a:p>
            <a:pPr algn="ctr">
              <a:lnSpc>
                <a:spcPts val="1728"/>
              </a:lnSpc>
            </a:pPr>
            <a:r>
              <a:rPr lang="de-DE" sz="1600" spc="-19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Unterkunftskosten werden </a:t>
            </a:r>
          </a:p>
          <a:p>
            <a:pPr algn="ctr">
              <a:lnSpc>
                <a:spcPts val="1728"/>
              </a:lnSpc>
            </a:pPr>
            <a:r>
              <a:rPr lang="de-DE" sz="1600" spc="-19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noch einen Monat gezahlt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62493" y="1370038"/>
            <a:ext cx="7342871" cy="419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2"/>
              </a:lnSpc>
            </a:pPr>
            <a:r>
              <a:rPr lang="de-DE" sz="1402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Halten Sie Ihre Termine ein und informieren Sie uns frühzeitig, wenn etwas dazwischenkommt. So können wir gemeinsam Lösungen finden und Sie bestmöglich unterstützen.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62493" y="6647500"/>
            <a:ext cx="3240474" cy="466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"/>
              </a:lnSpc>
              <a:spcBef>
                <a:spcPct val="0"/>
              </a:spcBef>
            </a:pPr>
            <a:r>
              <a:rPr lang="de-DE" sz="1000" b="1" noProof="0" dirty="0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Wichtig:</a:t>
            </a:r>
          </a:p>
          <a:p>
            <a:pPr algn="l">
              <a:lnSpc>
                <a:spcPts val="1200"/>
              </a:lnSpc>
              <a:spcBef>
                <a:spcPct val="0"/>
              </a:spcBef>
            </a:pPr>
            <a:r>
              <a:rPr lang="de-DE" sz="1000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Vor einer Entscheidung wird geprüft, ob ein wichtiger Grund für das Terminversäumnis vorlag.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430849" y="6647500"/>
            <a:ext cx="3901151" cy="61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"/>
              </a:lnSpc>
              <a:spcBef>
                <a:spcPct val="0"/>
              </a:spcBef>
            </a:pPr>
            <a:r>
              <a:rPr lang="de-DE" sz="1000" b="1" noProof="0" dirty="0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Besondere Schutzregelungen:</a:t>
            </a:r>
          </a:p>
          <a:p>
            <a:pPr marL="215901" lvl="1" indent="-107951" algn="l">
              <a:lnSpc>
                <a:spcPts val="1200"/>
              </a:lnSpc>
              <a:buFont typeface="Arial"/>
              <a:buChar char="•"/>
            </a:pPr>
            <a:r>
              <a:rPr lang="de-DE" sz="1000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In Härtefällen werden Minderungen sowie die Rechtsfolge der Nichterreichbarkeit nicht umgesetzt.</a:t>
            </a:r>
          </a:p>
          <a:p>
            <a:pPr marL="215901" lvl="1" indent="-107951" algn="l">
              <a:lnSpc>
                <a:spcPts val="1200"/>
              </a:lnSpc>
              <a:buFont typeface="Arial"/>
              <a:buChar char="•"/>
            </a:pPr>
            <a:r>
              <a:rPr lang="de-DE" sz="1000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Kinder in Bedarfsgemeinschaften sind besonders geschützt.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995625" y="6647500"/>
            <a:ext cx="2068117" cy="16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"/>
              </a:lnSpc>
              <a:spcBef>
                <a:spcPct val="0"/>
              </a:spcBef>
            </a:pPr>
            <a:r>
              <a:rPr lang="de-DE" sz="1000" b="1" noProof="0" dirty="0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Beispiele für wichtige Gründe: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421116" y="6953443"/>
            <a:ext cx="572567" cy="161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"/>
              </a:lnSpc>
              <a:spcBef>
                <a:spcPct val="0"/>
              </a:spcBef>
            </a:pPr>
            <a:r>
              <a:rPr lang="de-DE" sz="1000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Krankheit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609625" y="6953443"/>
            <a:ext cx="572567" cy="161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"/>
              </a:lnSpc>
              <a:spcBef>
                <a:spcPct val="0"/>
              </a:spcBef>
            </a:pPr>
            <a:r>
              <a:rPr lang="de-DE" sz="1000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Notfall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592547"/>
            <a:ext cx="10692003" cy="1961146"/>
            <a:chOff x="0" y="0"/>
            <a:chExt cx="3831772" cy="7028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31772" cy="702830"/>
            </a:xfrm>
            <a:custGeom>
              <a:avLst/>
              <a:gdLst/>
              <a:ahLst/>
              <a:cxnLst/>
              <a:rect l="l" t="t" r="r" b="b"/>
              <a:pathLst>
                <a:path w="3831772" h="702830">
                  <a:moveTo>
                    <a:pt x="0" y="0"/>
                  </a:moveTo>
                  <a:lnTo>
                    <a:pt x="3831772" y="0"/>
                  </a:lnTo>
                  <a:lnTo>
                    <a:pt x="3831772" y="702830"/>
                  </a:lnTo>
                  <a:lnTo>
                    <a:pt x="0" y="702830"/>
                  </a:lnTo>
                  <a:close/>
                </a:path>
              </a:pathLst>
            </a:custGeom>
            <a:solidFill>
              <a:srgbClr val="1800AD">
                <a:alpha val="4706"/>
              </a:srgbClr>
            </a:solidFill>
          </p:spPr>
          <p:txBody>
            <a:bodyPr/>
            <a:lstStyle/>
            <a:p>
              <a:endParaRPr lang="de-DE" noProof="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3831771" cy="7028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2"/>
                </a:lnSpc>
              </a:pPr>
              <a:endParaRPr lang="de-DE" noProof="0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2141563"/>
            <a:ext cx="10692003" cy="5418437"/>
            <a:chOff x="0" y="0"/>
            <a:chExt cx="3831772" cy="194184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31772" cy="1941846"/>
            </a:xfrm>
            <a:custGeom>
              <a:avLst/>
              <a:gdLst/>
              <a:ahLst/>
              <a:cxnLst/>
              <a:rect l="l" t="t" r="r" b="b"/>
              <a:pathLst>
                <a:path w="3831772" h="1941846">
                  <a:moveTo>
                    <a:pt x="0" y="0"/>
                  </a:moveTo>
                  <a:lnTo>
                    <a:pt x="3831772" y="0"/>
                  </a:lnTo>
                  <a:lnTo>
                    <a:pt x="3831772" y="1941846"/>
                  </a:lnTo>
                  <a:lnTo>
                    <a:pt x="0" y="1941846"/>
                  </a:lnTo>
                  <a:close/>
                </a:path>
              </a:pathLst>
            </a:custGeom>
            <a:solidFill>
              <a:srgbClr val="5170FF">
                <a:alpha val="4706"/>
              </a:srgbClr>
            </a:solidFill>
          </p:spPr>
          <p:txBody>
            <a:bodyPr/>
            <a:lstStyle/>
            <a:p>
              <a:endParaRPr lang="de-DE" noProof="0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3831771" cy="1941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2"/>
                </a:lnSpc>
              </a:pPr>
              <a:endParaRPr lang="de-DE" noProof="0"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62493" y="360000"/>
            <a:ext cx="1411797" cy="279845"/>
            <a:chOff x="0" y="0"/>
            <a:chExt cx="1882395" cy="373126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882394" cy="373126"/>
              <a:chOff x="0" y="0"/>
              <a:chExt cx="1882394" cy="37312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882394" cy="373126"/>
              </a:xfrm>
              <a:custGeom>
                <a:avLst/>
                <a:gdLst/>
                <a:ahLst/>
                <a:cxnLst/>
                <a:rect l="l" t="t" r="r" b="b"/>
                <a:pathLst>
                  <a:path w="1882394" h="373126">
                    <a:moveTo>
                      <a:pt x="0" y="186563"/>
                    </a:moveTo>
                    <a:cubicBezTo>
                      <a:pt x="0" y="83566"/>
                      <a:pt x="83566" y="0"/>
                      <a:pt x="186563" y="0"/>
                    </a:cubicBezTo>
                    <a:lnTo>
                      <a:pt x="1695831" y="0"/>
                    </a:lnTo>
                    <a:cubicBezTo>
                      <a:pt x="1798828" y="0"/>
                      <a:pt x="1882394" y="83566"/>
                      <a:pt x="1882394" y="186563"/>
                    </a:cubicBezTo>
                    <a:cubicBezTo>
                      <a:pt x="1882394" y="289560"/>
                      <a:pt x="1798828" y="373126"/>
                      <a:pt x="1695831" y="373126"/>
                    </a:cubicBezTo>
                    <a:lnTo>
                      <a:pt x="186563" y="373126"/>
                    </a:lnTo>
                    <a:cubicBezTo>
                      <a:pt x="83566" y="373126"/>
                      <a:pt x="0" y="289560"/>
                      <a:pt x="0" y="186563"/>
                    </a:cubicBezTo>
                    <a:close/>
                  </a:path>
                </a:pathLst>
              </a:custGeom>
              <a:solidFill>
                <a:srgbClr val="CEDBE6"/>
              </a:solidFill>
            </p:spPr>
            <p:txBody>
              <a:bodyPr/>
              <a:lstStyle/>
              <a:p>
                <a:endParaRPr lang="de-DE" noProof="0" dirty="0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0" y="0"/>
              <a:ext cx="1882395" cy="373088"/>
              <a:chOff x="0" y="0"/>
              <a:chExt cx="1882395" cy="373088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882395" cy="373087"/>
              </a:xfrm>
              <a:custGeom>
                <a:avLst/>
                <a:gdLst/>
                <a:ahLst/>
                <a:cxnLst/>
                <a:rect l="l" t="t" r="r" b="b"/>
                <a:pathLst>
                  <a:path w="1882395" h="373087">
                    <a:moveTo>
                      <a:pt x="0" y="0"/>
                    </a:moveTo>
                    <a:lnTo>
                      <a:pt x="1882395" y="0"/>
                    </a:lnTo>
                    <a:lnTo>
                      <a:pt x="1882395" y="373087"/>
                    </a:lnTo>
                    <a:lnTo>
                      <a:pt x="0" y="373087"/>
                    </a:lnTo>
                    <a:close/>
                  </a:path>
                </a:pathLst>
              </a:custGeom>
              <a:blipFill>
                <a:blip r:embed="rId2">
                  <a:alphaModFix amt="0"/>
                </a:blip>
                <a:stretch>
                  <a:fillRect t="-48310" b="-48310"/>
                </a:stretch>
              </a:blipFill>
            </p:spPr>
            <p:txBody>
              <a:bodyPr/>
              <a:lstStyle/>
              <a:p>
                <a:endParaRPr lang="de-DE" noProof="0" dirty="0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0"/>
                <a:ext cx="1882394" cy="373088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1388"/>
                  </a:lnSpc>
                </a:pPr>
                <a:r>
                  <a:rPr lang="de-DE" sz="1101" b="1" noProof="0" dirty="0">
                    <a:solidFill>
                      <a:srgbClr val="000000"/>
                    </a:solidFill>
                    <a:latin typeface="Aptos Bold"/>
                    <a:ea typeface="Aptos Bold"/>
                    <a:cs typeface="Aptos Bold"/>
                    <a:sym typeface="Aptos Bold"/>
                  </a:rPr>
                  <a:t>Neu ab 1. Juli 2026</a:t>
                </a:r>
              </a:p>
            </p:txBody>
          </p:sp>
        </p:grpSp>
      </p:grpSp>
      <p:grpSp>
        <p:nvGrpSpPr>
          <p:cNvPr id="14" name="Group 14"/>
          <p:cNvGrpSpPr/>
          <p:nvPr/>
        </p:nvGrpSpPr>
        <p:grpSpPr>
          <a:xfrm>
            <a:off x="904413" y="2955413"/>
            <a:ext cx="1005334" cy="1000490"/>
            <a:chOff x="0" y="0"/>
            <a:chExt cx="319240" cy="31770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9240" cy="317701"/>
            </a:xfrm>
            <a:custGeom>
              <a:avLst/>
              <a:gdLst/>
              <a:ahLst/>
              <a:cxnLst/>
              <a:rect l="l" t="t" r="r" b="b"/>
              <a:pathLst>
                <a:path w="319240" h="317701">
                  <a:moveTo>
                    <a:pt x="158851" y="0"/>
                  </a:moveTo>
                  <a:lnTo>
                    <a:pt x="160389" y="0"/>
                  </a:lnTo>
                  <a:cubicBezTo>
                    <a:pt x="202519" y="0"/>
                    <a:pt x="242923" y="16736"/>
                    <a:pt x="272713" y="46526"/>
                  </a:cubicBezTo>
                  <a:cubicBezTo>
                    <a:pt x="302504" y="76317"/>
                    <a:pt x="319240" y="116721"/>
                    <a:pt x="319240" y="158851"/>
                  </a:cubicBezTo>
                  <a:lnTo>
                    <a:pt x="319240" y="158851"/>
                  </a:lnTo>
                  <a:cubicBezTo>
                    <a:pt x="319240" y="200980"/>
                    <a:pt x="302504" y="241385"/>
                    <a:pt x="272713" y="271175"/>
                  </a:cubicBezTo>
                  <a:cubicBezTo>
                    <a:pt x="242923" y="300965"/>
                    <a:pt x="202519" y="317701"/>
                    <a:pt x="160389" y="317701"/>
                  </a:cubicBezTo>
                  <a:lnTo>
                    <a:pt x="158851" y="317701"/>
                  </a:lnTo>
                  <a:cubicBezTo>
                    <a:pt x="116721" y="317701"/>
                    <a:pt x="76317" y="300965"/>
                    <a:pt x="46526" y="271175"/>
                  </a:cubicBezTo>
                  <a:cubicBezTo>
                    <a:pt x="16736" y="241385"/>
                    <a:pt x="0" y="200980"/>
                    <a:pt x="0" y="158851"/>
                  </a:cubicBezTo>
                  <a:lnTo>
                    <a:pt x="0" y="158851"/>
                  </a:lnTo>
                  <a:cubicBezTo>
                    <a:pt x="0" y="116721"/>
                    <a:pt x="16736" y="76317"/>
                    <a:pt x="46526" y="46526"/>
                  </a:cubicBezTo>
                  <a:cubicBezTo>
                    <a:pt x="76317" y="16736"/>
                    <a:pt x="116721" y="0"/>
                    <a:pt x="158851" y="0"/>
                  </a:cubicBezTo>
                  <a:close/>
                </a:path>
              </a:pathLst>
            </a:custGeom>
            <a:solidFill>
              <a:srgbClr val="0CC0DF">
                <a:alpha val="9804"/>
              </a:srgbClr>
            </a:solidFill>
          </p:spPr>
          <p:txBody>
            <a:bodyPr/>
            <a:lstStyle/>
            <a:p>
              <a:endParaRPr lang="de-DE" noProof="0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0"/>
              <a:ext cx="319240" cy="3177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2"/>
                </a:lnSpc>
              </a:pPr>
              <a:endParaRPr lang="de-DE" noProof="0" dirty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834228" y="2955413"/>
            <a:ext cx="1005334" cy="1000490"/>
            <a:chOff x="0" y="0"/>
            <a:chExt cx="319240" cy="31770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19240" cy="317701"/>
            </a:xfrm>
            <a:custGeom>
              <a:avLst/>
              <a:gdLst/>
              <a:ahLst/>
              <a:cxnLst/>
              <a:rect l="l" t="t" r="r" b="b"/>
              <a:pathLst>
                <a:path w="319240" h="317701">
                  <a:moveTo>
                    <a:pt x="158851" y="0"/>
                  </a:moveTo>
                  <a:lnTo>
                    <a:pt x="160389" y="0"/>
                  </a:lnTo>
                  <a:cubicBezTo>
                    <a:pt x="202519" y="0"/>
                    <a:pt x="242923" y="16736"/>
                    <a:pt x="272713" y="46526"/>
                  </a:cubicBezTo>
                  <a:cubicBezTo>
                    <a:pt x="302504" y="76317"/>
                    <a:pt x="319240" y="116721"/>
                    <a:pt x="319240" y="158851"/>
                  </a:cubicBezTo>
                  <a:lnTo>
                    <a:pt x="319240" y="158851"/>
                  </a:lnTo>
                  <a:cubicBezTo>
                    <a:pt x="319240" y="200980"/>
                    <a:pt x="302504" y="241385"/>
                    <a:pt x="272713" y="271175"/>
                  </a:cubicBezTo>
                  <a:cubicBezTo>
                    <a:pt x="242923" y="300965"/>
                    <a:pt x="202519" y="317701"/>
                    <a:pt x="160389" y="317701"/>
                  </a:cubicBezTo>
                  <a:lnTo>
                    <a:pt x="158851" y="317701"/>
                  </a:lnTo>
                  <a:cubicBezTo>
                    <a:pt x="116721" y="317701"/>
                    <a:pt x="76317" y="300965"/>
                    <a:pt x="46526" y="271175"/>
                  </a:cubicBezTo>
                  <a:cubicBezTo>
                    <a:pt x="16736" y="241385"/>
                    <a:pt x="0" y="200980"/>
                    <a:pt x="0" y="158851"/>
                  </a:cubicBezTo>
                  <a:lnTo>
                    <a:pt x="0" y="158851"/>
                  </a:lnTo>
                  <a:cubicBezTo>
                    <a:pt x="0" y="116721"/>
                    <a:pt x="16736" y="76317"/>
                    <a:pt x="46526" y="46526"/>
                  </a:cubicBezTo>
                  <a:cubicBezTo>
                    <a:pt x="76317" y="16736"/>
                    <a:pt x="116721" y="0"/>
                    <a:pt x="158851" y="0"/>
                  </a:cubicBezTo>
                  <a:close/>
                </a:path>
              </a:pathLst>
            </a:custGeom>
            <a:solidFill>
              <a:srgbClr val="0CC0DF">
                <a:alpha val="9804"/>
              </a:srgbClr>
            </a:solidFill>
          </p:spPr>
          <p:txBody>
            <a:bodyPr/>
            <a:lstStyle/>
            <a:p>
              <a:endParaRPr lang="de-DE" noProof="0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0"/>
              <a:ext cx="319240" cy="3177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2"/>
                </a:lnSpc>
              </a:pPr>
              <a:endParaRPr lang="de-DE" noProof="0" dirty="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764043" y="2955413"/>
            <a:ext cx="1005334" cy="1000490"/>
            <a:chOff x="0" y="0"/>
            <a:chExt cx="319240" cy="31770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19240" cy="317701"/>
            </a:xfrm>
            <a:custGeom>
              <a:avLst/>
              <a:gdLst/>
              <a:ahLst/>
              <a:cxnLst/>
              <a:rect l="l" t="t" r="r" b="b"/>
              <a:pathLst>
                <a:path w="319240" h="317701">
                  <a:moveTo>
                    <a:pt x="158851" y="0"/>
                  </a:moveTo>
                  <a:lnTo>
                    <a:pt x="160389" y="0"/>
                  </a:lnTo>
                  <a:cubicBezTo>
                    <a:pt x="202519" y="0"/>
                    <a:pt x="242923" y="16736"/>
                    <a:pt x="272713" y="46526"/>
                  </a:cubicBezTo>
                  <a:cubicBezTo>
                    <a:pt x="302504" y="76317"/>
                    <a:pt x="319240" y="116721"/>
                    <a:pt x="319240" y="158851"/>
                  </a:cubicBezTo>
                  <a:lnTo>
                    <a:pt x="319240" y="158851"/>
                  </a:lnTo>
                  <a:cubicBezTo>
                    <a:pt x="319240" y="200980"/>
                    <a:pt x="302504" y="241385"/>
                    <a:pt x="272713" y="271175"/>
                  </a:cubicBezTo>
                  <a:cubicBezTo>
                    <a:pt x="242923" y="300965"/>
                    <a:pt x="202519" y="317701"/>
                    <a:pt x="160389" y="317701"/>
                  </a:cubicBezTo>
                  <a:lnTo>
                    <a:pt x="158851" y="317701"/>
                  </a:lnTo>
                  <a:cubicBezTo>
                    <a:pt x="116721" y="317701"/>
                    <a:pt x="76317" y="300965"/>
                    <a:pt x="46526" y="271175"/>
                  </a:cubicBezTo>
                  <a:cubicBezTo>
                    <a:pt x="16736" y="241385"/>
                    <a:pt x="0" y="200980"/>
                    <a:pt x="0" y="158851"/>
                  </a:cubicBezTo>
                  <a:lnTo>
                    <a:pt x="0" y="158851"/>
                  </a:lnTo>
                  <a:cubicBezTo>
                    <a:pt x="0" y="116721"/>
                    <a:pt x="16736" y="76317"/>
                    <a:pt x="46526" y="46526"/>
                  </a:cubicBezTo>
                  <a:cubicBezTo>
                    <a:pt x="76317" y="16736"/>
                    <a:pt x="116721" y="0"/>
                    <a:pt x="158851" y="0"/>
                  </a:cubicBezTo>
                  <a:close/>
                </a:path>
              </a:pathLst>
            </a:custGeom>
            <a:solidFill>
              <a:srgbClr val="0CC0DF">
                <a:alpha val="9804"/>
              </a:srgbClr>
            </a:solidFill>
          </p:spPr>
          <p:txBody>
            <a:bodyPr/>
            <a:lstStyle/>
            <a:p>
              <a:endParaRPr lang="de-DE" noProof="0" dirty="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0"/>
              <a:ext cx="319240" cy="3177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2"/>
                </a:lnSpc>
              </a:pPr>
              <a:endParaRPr lang="de-DE" noProof="0" dirty="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575357" y="2940009"/>
            <a:ext cx="1005334" cy="1000490"/>
            <a:chOff x="0" y="0"/>
            <a:chExt cx="319240" cy="31770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19240" cy="317701"/>
            </a:xfrm>
            <a:custGeom>
              <a:avLst/>
              <a:gdLst/>
              <a:ahLst/>
              <a:cxnLst/>
              <a:rect l="l" t="t" r="r" b="b"/>
              <a:pathLst>
                <a:path w="319240" h="317701">
                  <a:moveTo>
                    <a:pt x="158851" y="0"/>
                  </a:moveTo>
                  <a:lnTo>
                    <a:pt x="160389" y="0"/>
                  </a:lnTo>
                  <a:cubicBezTo>
                    <a:pt x="202519" y="0"/>
                    <a:pt x="242923" y="16736"/>
                    <a:pt x="272713" y="46526"/>
                  </a:cubicBezTo>
                  <a:cubicBezTo>
                    <a:pt x="302504" y="76317"/>
                    <a:pt x="319240" y="116721"/>
                    <a:pt x="319240" y="158851"/>
                  </a:cubicBezTo>
                  <a:lnTo>
                    <a:pt x="319240" y="158851"/>
                  </a:lnTo>
                  <a:cubicBezTo>
                    <a:pt x="319240" y="200980"/>
                    <a:pt x="302504" y="241385"/>
                    <a:pt x="272713" y="271175"/>
                  </a:cubicBezTo>
                  <a:cubicBezTo>
                    <a:pt x="242923" y="300965"/>
                    <a:pt x="202519" y="317701"/>
                    <a:pt x="160389" y="317701"/>
                  </a:cubicBezTo>
                  <a:lnTo>
                    <a:pt x="158851" y="317701"/>
                  </a:lnTo>
                  <a:cubicBezTo>
                    <a:pt x="116721" y="317701"/>
                    <a:pt x="76317" y="300965"/>
                    <a:pt x="46526" y="271175"/>
                  </a:cubicBezTo>
                  <a:cubicBezTo>
                    <a:pt x="16736" y="241385"/>
                    <a:pt x="0" y="200980"/>
                    <a:pt x="0" y="158851"/>
                  </a:cubicBezTo>
                  <a:lnTo>
                    <a:pt x="0" y="158851"/>
                  </a:lnTo>
                  <a:cubicBezTo>
                    <a:pt x="0" y="116721"/>
                    <a:pt x="16736" y="76317"/>
                    <a:pt x="46526" y="46526"/>
                  </a:cubicBezTo>
                  <a:cubicBezTo>
                    <a:pt x="76317" y="16736"/>
                    <a:pt x="116721" y="0"/>
                    <a:pt x="158851" y="0"/>
                  </a:cubicBezTo>
                  <a:close/>
                </a:path>
              </a:pathLst>
            </a:custGeom>
            <a:solidFill>
              <a:srgbClr val="0CC0DF">
                <a:alpha val="9804"/>
              </a:srgbClr>
            </a:solidFill>
          </p:spPr>
          <p:txBody>
            <a:bodyPr/>
            <a:lstStyle/>
            <a:p>
              <a:endParaRPr lang="de-DE" noProof="0" dirty="0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0"/>
              <a:ext cx="319240" cy="3177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2"/>
                </a:lnSpc>
              </a:pPr>
              <a:endParaRPr lang="de-DE" noProof="0" dirty="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693857" y="2940009"/>
            <a:ext cx="1005334" cy="1000490"/>
            <a:chOff x="0" y="0"/>
            <a:chExt cx="319240" cy="31770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19240" cy="317701"/>
            </a:xfrm>
            <a:custGeom>
              <a:avLst/>
              <a:gdLst/>
              <a:ahLst/>
              <a:cxnLst/>
              <a:rect l="l" t="t" r="r" b="b"/>
              <a:pathLst>
                <a:path w="319240" h="317701">
                  <a:moveTo>
                    <a:pt x="158851" y="0"/>
                  </a:moveTo>
                  <a:lnTo>
                    <a:pt x="160389" y="0"/>
                  </a:lnTo>
                  <a:cubicBezTo>
                    <a:pt x="202519" y="0"/>
                    <a:pt x="242923" y="16736"/>
                    <a:pt x="272713" y="46526"/>
                  </a:cubicBezTo>
                  <a:cubicBezTo>
                    <a:pt x="302504" y="76317"/>
                    <a:pt x="319240" y="116721"/>
                    <a:pt x="319240" y="158851"/>
                  </a:cubicBezTo>
                  <a:lnTo>
                    <a:pt x="319240" y="158851"/>
                  </a:lnTo>
                  <a:cubicBezTo>
                    <a:pt x="319240" y="200980"/>
                    <a:pt x="302504" y="241385"/>
                    <a:pt x="272713" y="271175"/>
                  </a:cubicBezTo>
                  <a:cubicBezTo>
                    <a:pt x="242923" y="300965"/>
                    <a:pt x="202519" y="317701"/>
                    <a:pt x="160389" y="317701"/>
                  </a:cubicBezTo>
                  <a:lnTo>
                    <a:pt x="158851" y="317701"/>
                  </a:lnTo>
                  <a:cubicBezTo>
                    <a:pt x="116721" y="317701"/>
                    <a:pt x="76317" y="300965"/>
                    <a:pt x="46526" y="271175"/>
                  </a:cubicBezTo>
                  <a:cubicBezTo>
                    <a:pt x="16736" y="241385"/>
                    <a:pt x="0" y="200980"/>
                    <a:pt x="0" y="158851"/>
                  </a:cubicBezTo>
                  <a:lnTo>
                    <a:pt x="0" y="158851"/>
                  </a:lnTo>
                  <a:cubicBezTo>
                    <a:pt x="0" y="116721"/>
                    <a:pt x="16736" y="76317"/>
                    <a:pt x="46526" y="46526"/>
                  </a:cubicBezTo>
                  <a:cubicBezTo>
                    <a:pt x="76317" y="16736"/>
                    <a:pt x="116721" y="0"/>
                    <a:pt x="158851" y="0"/>
                  </a:cubicBezTo>
                  <a:close/>
                </a:path>
              </a:pathLst>
            </a:custGeom>
            <a:solidFill>
              <a:srgbClr val="0CC0DF">
                <a:alpha val="9804"/>
              </a:srgbClr>
            </a:solidFill>
          </p:spPr>
          <p:txBody>
            <a:bodyPr/>
            <a:lstStyle/>
            <a:p>
              <a:endParaRPr lang="de-DE" noProof="0" dirty="0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0"/>
              <a:ext cx="319240" cy="3177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2"/>
                </a:lnSpc>
              </a:pPr>
              <a:endParaRPr lang="de-DE" noProof="0" dirty="0"/>
            </a:p>
          </p:txBody>
        </p:sp>
      </p:grpSp>
      <p:sp>
        <p:nvSpPr>
          <p:cNvPr id="29" name="Freeform 29"/>
          <p:cNvSpPr/>
          <p:nvPr/>
        </p:nvSpPr>
        <p:spPr>
          <a:xfrm>
            <a:off x="8839432" y="2568760"/>
            <a:ext cx="438486" cy="438486"/>
          </a:xfrm>
          <a:custGeom>
            <a:avLst/>
            <a:gdLst/>
            <a:ahLst/>
            <a:cxnLst/>
            <a:rect l="l" t="t" r="r" b="b"/>
            <a:pathLst>
              <a:path w="438486" h="438486">
                <a:moveTo>
                  <a:pt x="0" y="0"/>
                </a:moveTo>
                <a:lnTo>
                  <a:pt x="438486" y="0"/>
                </a:lnTo>
                <a:lnTo>
                  <a:pt x="438486" y="438486"/>
                </a:lnTo>
                <a:lnTo>
                  <a:pt x="0" y="4384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noProof="0" dirty="0"/>
          </a:p>
        </p:txBody>
      </p:sp>
      <p:sp>
        <p:nvSpPr>
          <p:cNvPr id="30" name="Freeform 30"/>
          <p:cNvSpPr/>
          <p:nvPr/>
        </p:nvSpPr>
        <p:spPr>
          <a:xfrm>
            <a:off x="6984101" y="2568760"/>
            <a:ext cx="438486" cy="438486"/>
          </a:xfrm>
          <a:custGeom>
            <a:avLst/>
            <a:gdLst/>
            <a:ahLst/>
            <a:cxnLst/>
            <a:rect l="l" t="t" r="r" b="b"/>
            <a:pathLst>
              <a:path w="438486" h="438486">
                <a:moveTo>
                  <a:pt x="0" y="0"/>
                </a:moveTo>
                <a:lnTo>
                  <a:pt x="438486" y="0"/>
                </a:lnTo>
                <a:lnTo>
                  <a:pt x="438486" y="438486"/>
                </a:lnTo>
                <a:lnTo>
                  <a:pt x="0" y="4384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noProof="0" dirty="0"/>
          </a:p>
        </p:txBody>
      </p:sp>
      <p:sp>
        <p:nvSpPr>
          <p:cNvPr id="31" name="Freeform 31"/>
          <p:cNvSpPr/>
          <p:nvPr/>
        </p:nvSpPr>
        <p:spPr>
          <a:xfrm>
            <a:off x="5043537" y="2568760"/>
            <a:ext cx="438486" cy="438486"/>
          </a:xfrm>
          <a:custGeom>
            <a:avLst/>
            <a:gdLst/>
            <a:ahLst/>
            <a:cxnLst/>
            <a:rect l="l" t="t" r="r" b="b"/>
            <a:pathLst>
              <a:path w="438486" h="438486">
                <a:moveTo>
                  <a:pt x="0" y="0"/>
                </a:moveTo>
                <a:lnTo>
                  <a:pt x="438486" y="0"/>
                </a:lnTo>
                <a:lnTo>
                  <a:pt x="438486" y="438486"/>
                </a:lnTo>
                <a:lnTo>
                  <a:pt x="0" y="4384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noProof="0" dirty="0"/>
          </a:p>
        </p:txBody>
      </p:sp>
      <p:sp>
        <p:nvSpPr>
          <p:cNvPr id="32" name="Freeform 32"/>
          <p:cNvSpPr/>
          <p:nvPr/>
        </p:nvSpPr>
        <p:spPr>
          <a:xfrm>
            <a:off x="3075834" y="2560354"/>
            <a:ext cx="438486" cy="438486"/>
          </a:xfrm>
          <a:custGeom>
            <a:avLst/>
            <a:gdLst/>
            <a:ahLst/>
            <a:cxnLst/>
            <a:rect l="l" t="t" r="r" b="b"/>
            <a:pathLst>
              <a:path w="438486" h="438486">
                <a:moveTo>
                  <a:pt x="0" y="0"/>
                </a:moveTo>
                <a:lnTo>
                  <a:pt x="438486" y="0"/>
                </a:lnTo>
                <a:lnTo>
                  <a:pt x="438486" y="438486"/>
                </a:lnTo>
                <a:lnTo>
                  <a:pt x="0" y="4384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noProof="0" dirty="0"/>
          </a:p>
        </p:txBody>
      </p:sp>
      <p:sp>
        <p:nvSpPr>
          <p:cNvPr id="33" name="Freeform 33"/>
          <p:cNvSpPr/>
          <p:nvPr/>
        </p:nvSpPr>
        <p:spPr>
          <a:xfrm>
            <a:off x="1191767" y="2568760"/>
            <a:ext cx="438486" cy="438486"/>
          </a:xfrm>
          <a:custGeom>
            <a:avLst/>
            <a:gdLst/>
            <a:ahLst/>
            <a:cxnLst/>
            <a:rect l="l" t="t" r="r" b="b"/>
            <a:pathLst>
              <a:path w="438486" h="438486">
                <a:moveTo>
                  <a:pt x="0" y="0"/>
                </a:moveTo>
                <a:lnTo>
                  <a:pt x="438486" y="0"/>
                </a:lnTo>
                <a:lnTo>
                  <a:pt x="438486" y="438486"/>
                </a:lnTo>
                <a:lnTo>
                  <a:pt x="0" y="4384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noProof="0" dirty="0"/>
          </a:p>
        </p:txBody>
      </p:sp>
      <p:sp>
        <p:nvSpPr>
          <p:cNvPr id="34" name="Freeform 34"/>
          <p:cNvSpPr/>
          <p:nvPr/>
        </p:nvSpPr>
        <p:spPr>
          <a:xfrm rot="5646076">
            <a:off x="5075102" y="5640656"/>
            <a:ext cx="533107" cy="243230"/>
          </a:xfrm>
          <a:custGeom>
            <a:avLst/>
            <a:gdLst/>
            <a:ahLst/>
            <a:cxnLst/>
            <a:rect l="l" t="t" r="r" b="b"/>
            <a:pathLst>
              <a:path w="533107" h="243230">
                <a:moveTo>
                  <a:pt x="0" y="0"/>
                </a:moveTo>
                <a:lnTo>
                  <a:pt x="533107" y="0"/>
                </a:lnTo>
                <a:lnTo>
                  <a:pt x="533107" y="243230"/>
                </a:lnTo>
                <a:lnTo>
                  <a:pt x="0" y="2432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noProof="0" dirty="0"/>
          </a:p>
        </p:txBody>
      </p:sp>
      <p:sp>
        <p:nvSpPr>
          <p:cNvPr id="35" name="Freeform 35"/>
          <p:cNvSpPr/>
          <p:nvPr/>
        </p:nvSpPr>
        <p:spPr>
          <a:xfrm>
            <a:off x="936214" y="5762271"/>
            <a:ext cx="1434599" cy="1429382"/>
          </a:xfrm>
          <a:custGeom>
            <a:avLst/>
            <a:gdLst/>
            <a:ahLst/>
            <a:cxnLst/>
            <a:rect l="l" t="t" r="r" b="b"/>
            <a:pathLst>
              <a:path w="1434599" h="1429382">
                <a:moveTo>
                  <a:pt x="0" y="0"/>
                </a:moveTo>
                <a:lnTo>
                  <a:pt x="1434598" y="0"/>
                </a:lnTo>
                <a:lnTo>
                  <a:pt x="1434598" y="1429382"/>
                </a:lnTo>
                <a:lnTo>
                  <a:pt x="0" y="14293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noProof="0" dirty="0"/>
          </a:p>
        </p:txBody>
      </p:sp>
      <p:sp>
        <p:nvSpPr>
          <p:cNvPr id="36" name="Freeform 36"/>
          <p:cNvSpPr/>
          <p:nvPr/>
        </p:nvSpPr>
        <p:spPr>
          <a:xfrm>
            <a:off x="1041384" y="3138388"/>
            <a:ext cx="731393" cy="603732"/>
          </a:xfrm>
          <a:custGeom>
            <a:avLst/>
            <a:gdLst/>
            <a:ahLst/>
            <a:cxnLst/>
            <a:rect l="l" t="t" r="r" b="b"/>
            <a:pathLst>
              <a:path w="731393" h="603732">
                <a:moveTo>
                  <a:pt x="0" y="0"/>
                </a:moveTo>
                <a:lnTo>
                  <a:pt x="731393" y="0"/>
                </a:lnTo>
                <a:lnTo>
                  <a:pt x="731393" y="603732"/>
                </a:lnTo>
                <a:lnTo>
                  <a:pt x="0" y="60373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noProof="0" dirty="0"/>
          </a:p>
        </p:txBody>
      </p:sp>
      <p:sp>
        <p:nvSpPr>
          <p:cNvPr id="37" name="Freeform 37"/>
          <p:cNvSpPr/>
          <p:nvPr/>
        </p:nvSpPr>
        <p:spPr>
          <a:xfrm>
            <a:off x="3075834" y="3117087"/>
            <a:ext cx="527233" cy="684349"/>
          </a:xfrm>
          <a:custGeom>
            <a:avLst/>
            <a:gdLst/>
            <a:ahLst/>
            <a:cxnLst/>
            <a:rect l="l" t="t" r="r" b="b"/>
            <a:pathLst>
              <a:path w="527233" h="684349">
                <a:moveTo>
                  <a:pt x="0" y="0"/>
                </a:moveTo>
                <a:lnTo>
                  <a:pt x="527233" y="0"/>
                </a:lnTo>
                <a:lnTo>
                  <a:pt x="527233" y="684349"/>
                </a:lnTo>
                <a:lnTo>
                  <a:pt x="0" y="6843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90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noProof="0" dirty="0"/>
          </a:p>
        </p:txBody>
      </p:sp>
      <p:sp>
        <p:nvSpPr>
          <p:cNvPr id="38" name="Freeform 38"/>
          <p:cNvSpPr/>
          <p:nvPr/>
        </p:nvSpPr>
        <p:spPr>
          <a:xfrm>
            <a:off x="4932172" y="3101259"/>
            <a:ext cx="716006" cy="716006"/>
          </a:xfrm>
          <a:custGeom>
            <a:avLst/>
            <a:gdLst/>
            <a:ahLst/>
            <a:cxnLst/>
            <a:rect l="l" t="t" r="r" b="b"/>
            <a:pathLst>
              <a:path w="716006" h="716006">
                <a:moveTo>
                  <a:pt x="0" y="0"/>
                </a:moveTo>
                <a:lnTo>
                  <a:pt x="716005" y="0"/>
                </a:lnTo>
                <a:lnTo>
                  <a:pt x="716005" y="716006"/>
                </a:lnTo>
                <a:lnTo>
                  <a:pt x="0" y="71600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89000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noProof="0" dirty="0"/>
          </a:p>
        </p:txBody>
      </p:sp>
      <p:sp>
        <p:nvSpPr>
          <p:cNvPr id="39" name="Freeform 39"/>
          <p:cNvSpPr/>
          <p:nvPr/>
        </p:nvSpPr>
        <p:spPr>
          <a:xfrm>
            <a:off x="8839432" y="3151371"/>
            <a:ext cx="576977" cy="630889"/>
          </a:xfrm>
          <a:custGeom>
            <a:avLst/>
            <a:gdLst/>
            <a:ahLst/>
            <a:cxnLst/>
            <a:rect l="l" t="t" r="r" b="b"/>
            <a:pathLst>
              <a:path w="576977" h="630889">
                <a:moveTo>
                  <a:pt x="0" y="0"/>
                </a:moveTo>
                <a:lnTo>
                  <a:pt x="576977" y="0"/>
                </a:lnTo>
                <a:lnTo>
                  <a:pt x="576977" y="630889"/>
                </a:lnTo>
                <a:lnTo>
                  <a:pt x="0" y="63088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noProof="0" dirty="0"/>
          </a:p>
        </p:txBody>
      </p:sp>
      <p:sp>
        <p:nvSpPr>
          <p:cNvPr id="40" name="Freeform 40"/>
          <p:cNvSpPr/>
          <p:nvPr/>
        </p:nvSpPr>
        <p:spPr>
          <a:xfrm>
            <a:off x="6930353" y="3117087"/>
            <a:ext cx="587543" cy="699456"/>
          </a:xfrm>
          <a:custGeom>
            <a:avLst/>
            <a:gdLst/>
            <a:ahLst/>
            <a:cxnLst/>
            <a:rect l="l" t="t" r="r" b="b"/>
            <a:pathLst>
              <a:path w="587543" h="699456">
                <a:moveTo>
                  <a:pt x="0" y="0"/>
                </a:moveTo>
                <a:lnTo>
                  <a:pt x="587542" y="0"/>
                </a:lnTo>
                <a:lnTo>
                  <a:pt x="587542" y="699456"/>
                </a:lnTo>
                <a:lnTo>
                  <a:pt x="0" y="69945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alphaModFix amt="89000"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noProof="0" dirty="0"/>
          </a:p>
        </p:txBody>
      </p:sp>
      <p:sp>
        <p:nvSpPr>
          <p:cNvPr id="41" name="TextBox 41"/>
          <p:cNvSpPr txBox="1"/>
          <p:nvPr/>
        </p:nvSpPr>
        <p:spPr>
          <a:xfrm>
            <a:off x="362493" y="826018"/>
            <a:ext cx="6629714" cy="493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8"/>
              </a:lnSpc>
            </a:pPr>
            <a:r>
              <a:rPr lang="de-DE" sz="3600" b="1" spc="-43" noProof="0" dirty="0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Pflichtverletzungen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62493" y="1370038"/>
            <a:ext cx="4537411" cy="62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2"/>
              </a:lnSpc>
            </a:pPr>
            <a:r>
              <a:rPr lang="de-DE" sz="1402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Wenn Sie zuverlässig mit dem Jobcenter zusammenarbeiten, werden Sie wie gewohnt unterstützt und begleitet.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157816" y="6570064"/>
            <a:ext cx="4376368" cy="31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"/>
              </a:lnSpc>
              <a:spcBef>
                <a:spcPct val="0"/>
              </a:spcBef>
            </a:pPr>
            <a:r>
              <a:rPr lang="de-DE" sz="1000" b="1" noProof="0" dirty="0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Besonderer Schutz für Familien:</a:t>
            </a:r>
          </a:p>
          <a:p>
            <a:pPr algn="ctr">
              <a:lnSpc>
                <a:spcPts val="1200"/>
              </a:lnSpc>
              <a:spcBef>
                <a:spcPct val="0"/>
              </a:spcBef>
            </a:pPr>
            <a:r>
              <a:rPr lang="de-DE" sz="1000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Bei Bedarfsgemeinschaften mit Kindern gelten besondere Schutzregeln.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3804000" y="6198832"/>
            <a:ext cx="4472976" cy="278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de-DE" sz="2000" spc="-24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Minderung des Regelbedarfs für 3 Monate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2854928" y="5925906"/>
            <a:ext cx="959115" cy="613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de-DE" sz="3599" b="1" noProof="0" dirty="0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30</a:t>
            </a:r>
            <a:r>
              <a:rPr lang="de-DE" sz="3599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% 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756000" y="4204373"/>
            <a:ext cx="1302161" cy="409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7"/>
              </a:lnSpc>
            </a:pPr>
            <a:r>
              <a:rPr lang="de-DE" sz="1356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Zumutbare Arbeit </a:t>
            </a:r>
          </a:p>
          <a:p>
            <a:pPr algn="ctr">
              <a:lnSpc>
                <a:spcPts val="1627"/>
              </a:lnSpc>
            </a:pPr>
            <a:r>
              <a:rPr lang="de-DE" sz="1356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ablehnen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2643996" y="4204373"/>
            <a:ext cx="1302161" cy="409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7"/>
              </a:lnSpc>
            </a:pPr>
            <a:r>
              <a:rPr lang="de-DE" sz="1356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Ausbildung</a:t>
            </a:r>
          </a:p>
          <a:p>
            <a:pPr algn="ctr">
              <a:lnSpc>
                <a:spcPts val="1627"/>
              </a:lnSpc>
            </a:pPr>
            <a:r>
              <a:rPr lang="de-DE" sz="1356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ablehnen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611700" y="4204373"/>
            <a:ext cx="1302161" cy="609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7"/>
              </a:lnSpc>
            </a:pPr>
            <a:r>
              <a:rPr lang="de-DE" sz="1356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Teilnahme an einer Maßnahme</a:t>
            </a:r>
          </a:p>
          <a:p>
            <a:pPr algn="ctr">
              <a:lnSpc>
                <a:spcPts val="1627"/>
              </a:lnSpc>
            </a:pPr>
            <a:r>
              <a:rPr lang="de-DE" sz="1356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ablehnen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6580610" y="4204373"/>
            <a:ext cx="1302161" cy="809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7"/>
              </a:lnSpc>
            </a:pPr>
            <a:r>
              <a:rPr lang="de-DE" sz="1356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Ärztliche/</a:t>
            </a:r>
          </a:p>
          <a:p>
            <a:pPr algn="ctr">
              <a:lnSpc>
                <a:spcPts val="1627"/>
              </a:lnSpc>
            </a:pPr>
            <a:r>
              <a:rPr lang="de-DE" sz="1356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psychologische Untersuchung versäumen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8372444" y="4204373"/>
            <a:ext cx="1411159" cy="409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7"/>
              </a:lnSpc>
            </a:pPr>
            <a:r>
              <a:rPr lang="de-DE" sz="1356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Eigenbemühungen nicht nachweisen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526000" y="1370038"/>
            <a:ext cx="4806000" cy="62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2"/>
              </a:lnSpc>
            </a:pPr>
            <a:r>
              <a:rPr lang="de-DE" sz="1402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Kommen Sie Ihren Mitwirkungspflichten nicht nach oder lehnen etwas Zumutbares ohne wichtigen Grund ab, kann der Regelbedarf gekürzt werden.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166369"/>
            <a:ext cx="10692003" cy="5390131"/>
            <a:chOff x="0" y="0"/>
            <a:chExt cx="3831772" cy="19317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31772" cy="1931701"/>
            </a:xfrm>
            <a:custGeom>
              <a:avLst/>
              <a:gdLst/>
              <a:ahLst/>
              <a:cxnLst/>
              <a:rect l="l" t="t" r="r" b="b"/>
              <a:pathLst>
                <a:path w="3831772" h="1931701">
                  <a:moveTo>
                    <a:pt x="0" y="0"/>
                  </a:moveTo>
                  <a:lnTo>
                    <a:pt x="3831772" y="0"/>
                  </a:lnTo>
                  <a:lnTo>
                    <a:pt x="3831772" y="1931701"/>
                  </a:lnTo>
                  <a:lnTo>
                    <a:pt x="0" y="1931701"/>
                  </a:lnTo>
                  <a:close/>
                </a:path>
              </a:pathLst>
            </a:custGeom>
            <a:solidFill>
              <a:srgbClr val="5170FF">
                <a:alpha val="4706"/>
              </a:srgbClr>
            </a:solidFill>
          </p:spPr>
          <p:txBody>
            <a:bodyPr/>
            <a:lstStyle/>
            <a:p>
              <a:endParaRPr lang="de-DE" noProof="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3831771" cy="19317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2"/>
                </a:lnSpc>
              </a:pPr>
              <a:endParaRPr lang="de-DE" noProof="0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2493" y="360000"/>
            <a:ext cx="1411796" cy="279816"/>
            <a:chOff x="0" y="0"/>
            <a:chExt cx="1882394" cy="373088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882394" cy="373088"/>
              <a:chOff x="0" y="0"/>
              <a:chExt cx="1882394" cy="37308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882394" cy="373126"/>
              </a:xfrm>
              <a:custGeom>
                <a:avLst/>
                <a:gdLst/>
                <a:ahLst/>
                <a:cxnLst/>
                <a:rect l="l" t="t" r="r" b="b"/>
                <a:pathLst>
                  <a:path w="1882394" h="373126">
                    <a:moveTo>
                      <a:pt x="0" y="186563"/>
                    </a:moveTo>
                    <a:cubicBezTo>
                      <a:pt x="0" y="83566"/>
                      <a:pt x="83566" y="0"/>
                      <a:pt x="186563" y="0"/>
                    </a:cubicBezTo>
                    <a:lnTo>
                      <a:pt x="1695831" y="0"/>
                    </a:lnTo>
                    <a:cubicBezTo>
                      <a:pt x="1798828" y="0"/>
                      <a:pt x="1882394" y="83566"/>
                      <a:pt x="1882394" y="186563"/>
                    </a:cubicBezTo>
                    <a:cubicBezTo>
                      <a:pt x="1882394" y="289560"/>
                      <a:pt x="1798828" y="373126"/>
                      <a:pt x="1695831" y="373126"/>
                    </a:cubicBezTo>
                    <a:lnTo>
                      <a:pt x="186563" y="373126"/>
                    </a:lnTo>
                    <a:cubicBezTo>
                      <a:pt x="83566" y="373126"/>
                      <a:pt x="0" y="289560"/>
                      <a:pt x="0" y="186563"/>
                    </a:cubicBezTo>
                    <a:close/>
                  </a:path>
                </a:pathLst>
              </a:custGeom>
              <a:solidFill>
                <a:srgbClr val="CEDBE6"/>
              </a:solidFill>
            </p:spPr>
            <p:txBody>
              <a:bodyPr/>
              <a:lstStyle/>
              <a:p>
                <a:endParaRPr lang="de-DE" noProof="0" dirty="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0" y="0"/>
              <a:ext cx="1882394" cy="373088"/>
              <a:chOff x="0" y="0"/>
              <a:chExt cx="1882394" cy="37308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882395" cy="373087"/>
              </a:xfrm>
              <a:custGeom>
                <a:avLst/>
                <a:gdLst/>
                <a:ahLst/>
                <a:cxnLst/>
                <a:rect l="l" t="t" r="r" b="b"/>
                <a:pathLst>
                  <a:path w="1882395" h="373087">
                    <a:moveTo>
                      <a:pt x="0" y="0"/>
                    </a:moveTo>
                    <a:lnTo>
                      <a:pt x="1882395" y="0"/>
                    </a:lnTo>
                    <a:lnTo>
                      <a:pt x="1882395" y="373087"/>
                    </a:lnTo>
                    <a:lnTo>
                      <a:pt x="0" y="373087"/>
                    </a:lnTo>
                    <a:close/>
                  </a:path>
                </a:pathLst>
              </a:custGeom>
              <a:blipFill>
                <a:blip r:embed="rId3">
                  <a:alphaModFix amt="0"/>
                </a:blip>
                <a:stretch>
                  <a:fillRect t="-48310" b="-48310"/>
                </a:stretch>
              </a:blipFill>
            </p:spPr>
            <p:txBody>
              <a:bodyPr/>
              <a:lstStyle/>
              <a:p>
                <a:endParaRPr lang="de-DE" noProof="0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0"/>
                <a:ext cx="1882394" cy="373088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1388"/>
                  </a:lnSpc>
                </a:pPr>
                <a:r>
                  <a:rPr lang="de-DE" sz="1101" b="1" noProof="0" dirty="0">
                    <a:solidFill>
                      <a:srgbClr val="000000"/>
                    </a:solidFill>
                    <a:latin typeface="Aptos Bold"/>
                    <a:ea typeface="Aptos Bold"/>
                    <a:cs typeface="Aptos Bold"/>
                    <a:sym typeface="Aptos Bold"/>
                  </a:rPr>
                  <a:t>Neu ab 1. Juli 2026</a:t>
                </a:r>
              </a:p>
            </p:txBody>
          </p:sp>
        </p:grpSp>
      </p:grpSp>
      <p:sp>
        <p:nvSpPr>
          <p:cNvPr id="11" name="Freeform 11"/>
          <p:cNvSpPr/>
          <p:nvPr/>
        </p:nvSpPr>
        <p:spPr>
          <a:xfrm>
            <a:off x="-522094" y="3394790"/>
            <a:ext cx="4573394" cy="4195856"/>
          </a:xfrm>
          <a:custGeom>
            <a:avLst/>
            <a:gdLst/>
            <a:ahLst/>
            <a:cxnLst/>
            <a:rect l="l" t="t" r="r" b="b"/>
            <a:pathLst>
              <a:path w="3180968" h="2808366">
                <a:moveTo>
                  <a:pt x="0" y="0"/>
                </a:moveTo>
                <a:lnTo>
                  <a:pt x="3180968" y="0"/>
                </a:lnTo>
                <a:lnTo>
                  <a:pt x="3180968" y="2808367"/>
                </a:lnTo>
                <a:lnTo>
                  <a:pt x="0" y="28083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noProof="0" dirty="0"/>
          </a:p>
        </p:txBody>
      </p:sp>
      <p:sp>
        <p:nvSpPr>
          <p:cNvPr id="12" name="Freeform 12"/>
          <p:cNvSpPr/>
          <p:nvPr/>
        </p:nvSpPr>
        <p:spPr>
          <a:xfrm>
            <a:off x="3487798" y="2766203"/>
            <a:ext cx="1657128" cy="2155047"/>
          </a:xfrm>
          <a:custGeom>
            <a:avLst/>
            <a:gdLst/>
            <a:ahLst/>
            <a:cxnLst/>
            <a:rect l="l" t="t" r="r" b="b"/>
            <a:pathLst>
              <a:path w="1081062" h="1399021">
                <a:moveTo>
                  <a:pt x="0" y="0"/>
                </a:moveTo>
                <a:lnTo>
                  <a:pt x="1081062" y="0"/>
                </a:lnTo>
                <a:lnTo>
                  <a:pt x="1081062" y="1399022"/>
                </a:lnTo>
                <a:lnTo>
                  <a:pt x="0" y="13990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noProof="0" dirty="0"/>
          </a:p>
        </p:txBody>
      </p:sp>
      <p:sp>
        <p:nvSpPr>
          <p:cNvPr id="13" name="TextBox 13"/>
          <p:cNvSpPr txBox="1"/>
          <p:nvPr/>
        </p:nvSpPr>
        <p:spPr>
          <a:xfrm>
            <a:off x="362493" y="826018"/>
            <a:ext cx="6629714" cy="492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8"/>
              </a:lnSpc>
            </a:pPr>
            <a:r>
              <a:rPr lang="de-DE" sz="3600" b="1" spc="-43" noProof="0" dirty="0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Familie und Beruf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62493" y="1370038"/>
            <a:ext cx="6885507" cy="419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2"/>
              </a:lnSpc>
            </a:pPr>
            <a:r>
              <a:rPr lang="de-DE" sz="1402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Jede familiäre Situation wird individuell betrachtet.</a:t>
            </a:r>
          </a:p>
          <a:p>
            <a:pPr algn="l">
              <a:lnSpc>
                <a:spcPts val="1682"/>
              </a:lnSpc>
            </a:pPr>
            <a:r>
              <a:rPr lang="de-DE" sz="1402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Die Betreuung des Kindes und persönliche Umstände werden weiterhin berücksichtigt.</a:t>
            </a:r>
          </a:p>
        </p:txBody>
      </p:sp>
      <p:sp>
        <p:nvSpPr>
          <p:cNvPr id="17" name="TextBox 17"/>
          <p:cNvSpPr txBox="1"/>
          <p:nvPr/>
        </p:nvSpPr>
        <p:spPr>
          <a:xfrm rot="-532871">
            <a:off x="8484892" y="2954260"/>
            <a:ext cx="1629142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de-DE" sz="2000" i="1" noProof="0" dirty="0">
                <a:solidFill>
                  <a:srgbClr val="000000"/>
                </a:solidFill>
                <a:latin typeface="Aptos Italics"/>
                <a:ea typeface="Aptos Italics"/>
                <a:cs typeface="Aptos Italics"/>
                <a:sym typeface="Aptos Italics"/>
              </a:rPr>
              <a:t>Ab 14 Monate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875213" y="3778250"/>
            <a:ext cx="4086500" cy="2009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de-DE" sz="2000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Unterstützung zur Arbeitsaufnahme, Ausbildung oder Qualifizierung ist bereits ab dem </a:t>
            </a:r>
            <a:r>
              <a:rPr lang="de-DE" sz="2000" b="1" noProof="0" dirty="0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14. Lebensmonat</a:t>
            </a:r>
            <a:r>
              <a:rPr lang="de-DE" sz="2000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 des Kindes möglich.</a:t>
            </a:r>
          </a:p>
          <a:p>
            <a:pPr algn="ctr">
              <a:lnSpc>
                <a:spcPts val="2400"/>
              </a:lnSpc>
              <a:spcBef>
                <a:spcPct val="0"/>
              </a:spcBef>
            </a:pPr>
            <a:endParaRPr lang="de-DE" sz="2000" noProof="0" dirty="0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 algn="ctr">
              <a:lnSpc>
                <a:spcPts val="1920"/>
              </a:lnSpc>
              <a:spcBef>
                <a:spcPct val="0"/>
              </a:spcBef>
            </a:pPr>
            <a:r>
              <a:rPr lang="de-DE" sz="1600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Voraussetzung: </a:t>
            </a:r>
          </a:p>
          <a:p>
            <a:pPr algn="ctr">
              <a:lnSpc>
                <a:spcPts val="1920"/>
              </a:lnSpc>
              <a:spcBef>
                <a:spcPct val="0"/>
              </a:spcBef>
            </a:pPr>
            <a:r>
              <a:rPr lang="de-DE" sz="1600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Kinderbetreuung ist sichergestellt</a:t>
            </a:r>
          </a:p>
        </p:txBody>
      </p:sp>
      <p:sp>
        <p:nvSpPr>
          <p:cNvPr id="21" name="Abschlusszeichen 20">
            <a:extLst>
              <a:ext uri="{FF2B5EF4-FFF2-40B4-BE49-F238E27FC236}">
                <a16:creationId xmlns:a16="http://schemas.microsoft.com/office/drawing/2014/main" id="{4C9F9BFB-044A-5366-8BD6-29C7374749F5}"/>
              </a:ext>
            </a:extLst>
          </p:cNvPr>
          <p:cNvSpPr/>
          <p:nvPr/>
        </p:nvSpPr>
        <p:spPr>
          <a:xfrm>
            <a:off x="7569038" y="3108148"/>
            <a:ext cx="698850" cy="286641"/>
          </a:xfrm>
          <a:prstGeom prst="flowChartTerminator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noProof="0" dirty="0">
                <a:latin typeface="Aptos" panose="020B0004020202020204" pitchFamily="34" charset="0"/>
              </a:rPr>
              <a:t>Neu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8900" y="2166369"/>
            <a:ext cx="10692000" cy="5390131"/>
            <a:chOff x="0" y="0"/>
            <a:chExt cx="3831771" cy="19317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31772" cy="1931701"/>
            </a:xfrm>
            <a:custGeom>
              <a:avLst/>
              <a:gdLst/>
              <a:ahLst/>
              <a:cxnLst/>
              <a:rect l="l" t="t" r="r" b="b"/>
              <a:pathLst>
                <a:path w="3831772" h="1931701">
                  <a:moveTo>
                    <a:pt x="0" y="0"/>
                  </a:moveTo>
                  <a:lnTo>
                    <a:pt x="3831772" y="0"/>
                  </a:lnTo>
                  <a:lnTo>
                    <a:pt x="3831772" y="1931701"/>
                  </a:lnTo>
                  <a:lnTo>
                    <a:pt x="0" y="1931701"/>
                  </a:lnTo>
                  <a:close/>
                </a:path>
              </a:pathLst>
            </a:custGeom>
            <a:solidFill>
              <a:srgbClr val="5170FF">
                <a:alpha val="4706"/>
              </a:srgbClr>
            </a:solidFill>
          </p:spPr>
          <p:txBody>
            <a:bodyPr/>
            <a:lstStyle/>
            <a:p>
              <a:endParaRPr lang="de-DE" noProof="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3831771" cy="19317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2"/>
                </a:lnSpc>
              </a:pPr>
              <a:endParaRPr lang="de-DE" noProof="0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2493" y="360000"/>
            <a:ext cx="1411796" cy="279816"/>
            <a:chOff x="0" y="0"/>
            <a:chExt cx="1882394" cy="373088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882394" cy="373088"/>
              <a:chOff x="0" y="0"/>
              <a:chExt cx="1882394" cy="37308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882394" cy="373126"/>
              </a:xfrm>
              <a:custGeom>
                <a:avLst/>
                <a:gdLst/>
                <a:ahLst/>
                <a:cxnLst/>
                <a:rect l="l" t="t" r="r" b="b"/>
                <a:pathLst>
                  <a:path w="1882394" h="373126">
                    <a:moveTo>
                      <a:pt x="0" y="186563"/>
                    </a:moveTo>
                    <a:cubicBezTo>
                      <a:pt x="0" y="83566"/>
                      <a:pt x="83566" y="0"/>
                      <a:pt x="186563" y="0"/>
                    </a:cubicBezTo>
                    <a:lnTo>
                      <a:pt x="1695831" y="0"/>
                    </a:lnTo>
                    <a:cubicBezTo>
                      <a:pt x="1798828" y="0"/>
                      <a:pt x="1882394" y="83566"/>
                      <a:pt x="1882394" y="186563"/>
                    </a:cubicBezTo>
                    <a:cubicBezTo>
                      <a:pt x="1882394" y="289560"/>
                      <a:pt x="1798828" y="373126"/>
                      <a:pt x="1695831" y="373126"/>
                    </a:cubicBezTo>
                    <a:lnTo>
                      <a:pt x="186563" y="373126"/>
                    </a:lnTo>
                    <a:cubicBezTo>
                      <a:pt x="83566" y="373126"/>
                      <a:pt x="0" y="289560"/>
                      <a:pt x="0" y="186563"/>
                    </a:cubicBezTo>
                    <a:close/>
                  </a:path>
                </a:pathLst>
              </a:custGeom>
              <a:solidFill>
                <a:srgbClr val="CEDBE6"/>
              </a:solidFill>
            </p:spPr>
            <p:txBody>
              <a:bodyPr/>
              <a:lstStyle/>
              <a:p>
                <a:endParaRPr lang="de-DE" noProof="0" dirty="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0" y="0"/>
              <a:ext cx="1882394" cy="373088"/>
              <a:chOff x="0" y="0"/>
              <a:chExt cx="1882394" cy="37308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882395" cy="373087"/>
              </a:xfrm>
              <a:custGeom>
                <a:avLst/>
                <a:gdLst/>
                <a:ahLst/>
                <a:cxnLst/>
                <a:rect l="l" t="t" r="r" b="b"/>
                <a:pathLst>
                  <a:path w="1882395" h="373087">
                    <a:moveTo>
                      <a:pt x="0" y="0"/>
                    </a:moveTo>
                    <a:lnTo>
                      <a:pt x="1882395" y="0"/>
                    </a:lnTo>
                    <a:lnTo>
                      <a:pt x="1882395" y="373087"/>
                    </a:lnTo>
                    <a:lnTo>
                      <a:pt x="0" y="373087"/>
                    </a:lnTo>
                    <a:close/>
                  </a:path>
                </a:pathLst>
              </a:custGeom>
              <a:blipFill>
                <a:blip r:embed="rId2">
                  <a:alphaModFix amt="0"/>
                </a:blip>
                <a:stretch>
                  <a:fillRect t="-48310" b="-48310"/>
                </a:stretch>
              </a:blipFill>
            </p:spPr>
            <p:txBody>
              <a:bodyPr/>
              <a:lstStyle/>
              <a:p>
                <a:endParaRPr lang="de-DE" noProof="0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0"/>
                <a:ext cx="1882394" cy="373088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1388"/>
                  </a:lnSpc>
                </a:pPr>
                <a:r>
                  <a:rPr lang="de-DE" sz="1101" b="1" noProof="0" dirty="0">
                    <a:solidFill>
                      <a:srgbClr val="000000"/>
                    </a:solidFill>
                    <a:latin typeface="Aptos Bold"/>
                    <a:ea typeface="Aptos Bold"/>
                    <a:cs typeface="Aptos Bold"/>
                    <a:sym typeface="Aptos Bold"/>
                  </a:rPr>
                  <a:t>Neu ab 1. Juli 2026</a:t>
                </a: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3806493" y="3513012"/>
            <a:ext cx="3081507" cy="2270683"/>
            <a:chOff x="0" y="0"/>
            <a:chExt cx="1104343" cy="8137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04343" cy="813761"/>
            </a:xfrm>
            <a:custGeom>
              <a:avLst/>
              <a:gdLst/>
              <a:ahLst/>
              <a:cxnLst/>
              <a:rect l="l" t="t" r="r" b="b"/>
              <a:pathLst>
                <a:path w="1104343" h="813761">
                  <a:moveTo>
                    <a:pt x="52760" y="0"/>
                  </a:moveTo>
                  <a:lnTo>
                    <a:pt x="1051583" y="0"/>
                  </a:lnTo>
                  <a:cubicBezTo>
                    <a:pt x="1080721" y="0"/>
                    <a:pt x="1104343" y="23621"/>
                    <a:pt x="1104343" y="52760"/>
                  </a:cubicBezTo>
                  <a:lnTo>
                    <a:pt x="1104343" y="761001"/>
                  </a:lnTo>
                  <a:cubicBezTo>
                    <a:pt x="1104343" y="774994"/>
                    <a:pt x="1098784" y="788414"/>
                    <a:pt x="1088890" y="798308"/>
                  </a:cubicBezTo>
                  <a:cubicBezTo>
                    <a:pt x="1078995" y="808203"/>
                    <a:pt x="1065575" y="813761"/>
                    <a:pt x="1051583" y="813761"/>
                  </a:cubicBezTo>
                  <a:lnTo>
                    <a:pt x="52760" y="813761"/>
                  </a:lnTo>
                  <a:cubicBezTo>
                    <a:pt x="38767" y="813761"/>
                    <a:pt x="25347" y="808203"/>
                    <a:pt x="15453" y="798308"/>
                  </a:cubicBezTo>
                  <a:cubicBezTo>
                    <a:pt x="5559" y="788414"/>
                    <a:pt x="0" y="774994"/>
                    <a:pt x="0" y="761001"/>
                  </a:cubicBezTo>
                  <a:lnTo>
                    <a:pt x="0" y="52760"/>
                  </a:lnTo>
                  <a:cubicBezTo>
                    <a:pt x="0" y="38767"/>
                    <a:pt x="5559" y="25347"/>
                    <a:pt x="15453" y="15453"/>
                  </a:cubicBezTo>
                  <a:cubicBezTo>
                    <a:pt x="25347" y="5559"/>
                    <a:pt x="38767" y="0"/>
                    <a:pt x="52760" y="0"/>
                  </a:cubicBezTo>
                  <a:close/>
                </a:path>
              </a:pathLst>
            </a:custGeom>
            <a:solidFill>
              <a:srgbClr val="0CC0DF">
                <a:alpha val="9804"/>
              </a:srgbClr>
            </a:solidFill>
          </p:spPr>
          <p:txBody>
            <a:bodyPr/>
            <a:lstStyle/>
            <a:p>
              <a:endParaRPr lang="de-DE" noProof="0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1104343" cy="813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2"/>
                </a:lnSpc>
              </a:pPr>
              <a:endParaRPr lang="de-DE" noProof="0"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72561" y="3513012"/>
            <a:ext cx="3081507" cy="2270683"/>
            <a:chOff x="0" y="0"/>
            <a:chExt cx="1104343" cy="8137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04343" cy="813761"/>
            </a:xfrm>
            <a:custGeom>
              <a:avLst/>
              <a:gdLst/>
              <a:ahLst/>
              <a:cxnLst/>
              <a:rect l="l" t="t" r="r" b="b"/>
              <a:pathLst>
                <a:path w="1104343" h="813761">
                  <a:moveTo>
                    <a:pt x="52760" y="0"/>
                  </a:moveTo>
                  <a:lnTo>
                    <a:pt x="1051583" y="0"/>
                  </a:lnTo>
                  <a:cubicBezTo>
                    <a:pt x="1080721" y="0"/>
                    <a:pt x="1104343" y="23621"/>
                    <a:pt x="1104343" y="52760"/>
                  </a:cubicBezTo>
                  <a:lnTo>
                    <a:pt x="1104343" y="761001"/>
                  </a:lnTo>
                  <a:cubicBezTo>
                    <a:pt x="1104343" y="774994"/>
                    <a:pt x="1098784" y="788414"/>
                    <a:pt x="1088890" y="798308"/>
                  </a:cubicBezTo>
                  <a:cubicBezTo>
                    <a:pt x="1078995" y="808203"/>
                    <a:pt x="1065575" y="813761"/>
                    <a:pt x="1051583" y="813761"/>
                  </a:cubicBezTo>
                  <a:lnTo>
                    <a:pt x="52760" y="813761"/>
                  </a:lnTo>
                  <a:cubicBezTo>
                    <a:pt x="38767" y="813761"/>
                    <a:pt x="25347" y="808203"/>
                    <a:pt x="15453" y="798308"/>
                  </a:cubicBezTo>
                  <a:cubicBezTo>
                    <a:pt x="5559" y="788414"/>
                    <a:pt x="0" y="774994"/>
                    <a:pt x="0" y="761001"/>
                  </a:cubicBezTo>
                  <a:lnTo>
                    <a:pt x="0" y="52760"/>
                  </a:lnTo>
                  <a:cubicBezTo>
                    <a:pt x="0" y="38767"/>
                    <a:pt x="5559" y="25347"/>
                    <a:pt x="15453" y="15453"/>
                  </a:cubicBezTo>
                  <a:cubicBezTo>
                    <a:pt x="25347" y="5559"/>
                    <a:pt x="38767" y="0"/>
                    <a:pt x="52760" y="0"/>
                  </a:cubicBezTo>
                  <a:close/>
                </a:path>
              </a:pathLst>
            </a:custGeom>
            <a:solidFill>
              <a:srgbClr val="5E17EB">
                <a:alpha val="9804"/>
              </a:srgbClr>
            </a:solidFill>
          </p:spPr>
          <p:txBody>
            <a:bodyPr/>
            <a:lstStyle/>
            <a:p>
              <a:endParaRPr lang="de-DE" noProof="0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0"/>
              <a:ext cx="1104343" cy="813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151130" lvl="1" algn="ctr">
                <a:lnSpc>
                  <a:spcPts val="1682"/>
                </a:lnSpc>
              </a:pPr>
              <a:endParaRPr lang="de-DE" sz="1400" b="1" noProof="0" dirty="0">
                <a:solidFill>
                  <a:srgbClr val="000000">
                    <a:alpha val="9804"/>
                  </a:srgbClr>
                </a:solidFill>
                <a:latin typeface="Aptos Bold"/>
                <a:ea typeface="Aptos Bold"/>
                <a:cs typeface="Aptos Bold"/>
              </a:endParaRPr>
            </a:p>
            <a:p>
              <a:pPr algn="ctr">
                <a:lnSpc>
                  <a:spcPts val="1682"/>
                </a:lnSpc>
              </a:pPr>
              <a:endParaRPr lang="de-DE" sz="1402" b="1" noProof="0" dirty="0">
                <a:solidFill>
                  <a:srgbClr val="000000">
                    <a:alpha val="9804"/>
                  </a:srgbClr>
                </a:solidFill>
                <a:latin typeface="Aptos Bold"/>
                <a:ea typeface="Aptos Bold"/>
                <a:cs typeface="Aptos Bold"/>
                <a:sym typeface="Aptos Bold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242411" y="3513012"/>
            <a:ext cx="3081507" cy="2270683"/>
            <a:chOff x="0" y="0"/>
            <a:chExt cx="1104343" cy="8137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04343" cy="813761"/>
            </a:xfrm>
            <a:custGeom>
              <a:avLst/>
              <a:gdLst/>
              <a:ahLst/>
              <a:cxnLst/>
              <a:rect l="l" t="t" r="r" b="b"/>
              <a:pathLst>
                <a:path w="1104343" h="813761">
                  <a:moveTo>
                    <a:pt x="52760" y="0"/>
                  </a:moveTo>
                  <a:lnTo>
                    <a:pt x="1051583" y="0"/>
                  </a:lnTo>
                  <a:cubicBezTo>
                    <a:pt x="1080721" y="0"/>
                    <a:pt x="1104343" y="23621"/>
                    <a:pt x="1104343" y="52760"/>
                  </a:cubicBezTo>
                  <a:lnTo>
                    <a:pt x="1104343" y="761001"/>
                  </a:lnTo>
                  <a:cubicBezTo>
                    <a:pt x="1104343" y="774994"/>
                    <a:pt x="1098784" y="788414"/>
                    <a:pt x="1088890" y="798308"/>
                  </a:cubicBezTo>
                  <a:cubicBezTo>
                    <a:pt x="1078995" y="808203"/>
                    <a:pt x="1065575" y="813761"/>
                    <a:pt x="1051583" y="813761"/>
                  </a:cubicBezTo>
                  <a:lnTo>
                    <a:pt x="52760" y="813761"/>
                  </a:lnTo>
                  <a:cubicBezTo>
                    <a:pt x="38767" y="813761"/>
                    <a:pt x="25347" y="808203"/>
                    <a:pt x="15453" y="798308"/>
                  </a:cubicBezTo>
                  <a:cubicBezTo>
                    <a:pt x="5559" y="788414"/>
                    <a:pt x="0" y="774994"/>
                    <a:pt x="0" y="761001"/>
                  </a:cubicBezTo>
                  <a:lnTo>
                    <a:pt x="0" y="52760"/>
                  </a:lnTo>
                  <a:cubicBezTo>
                    <a:pt x="0" y="38767"/>
                    <a:pt x="5559" y="25347"/>
                    <a:pt x="15453" y="15453"/>
                  </a:cubicBezTo>
                  <a:cubicBezTo>
                    <a:pt x="25347" y="5559"/>
                    <a:pt x="38767" y="0"/>
                    <a:pt x="52760" y="0"/>
                  </a:cubicBezTo>
                  <a:close/>
                </a:path>
              </a:pathLst>
            </a:custGeom>
            <a:solidFill>
              <a:srgbClr val="0CC0DF">
                <a:alpha val="9804"/>
              </a:srgbClr>
            </a:solidFill>
          </p:spPr>
          <p:txBody>
            <a:bodyPr/>
            <a:lstStyle/>
            <a:p>
              <a:endParaRPr lang="de-DE" noProof="0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0"/>
              <a:ext cx="1104343" cy="813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2"/>
                </a:lnSpc>
              </a:pPr>
              <a:endParaRPr lang="de-DE" noProof="0" dirty="0"/>
            </a:p>
          </p:txBody>
        </p:sp>
      </p:grpSp>
      <p:sp>
        <p:nvSpPr>
          <p:cNvPr id="20" name="Freeform 20"/>
          <p:cNvSpPr/>
          <p:nvPr/>
        </p:nvSpPr>
        <p:spPr>
          <a:xfrm>
            <a:off x="7294769" y="-148888"/>
            <a:ext cx="2641231" cy="2257052"/>
          </a:xfrm>
          <a:custGeom>
            <a:avLst/>
            <a:gdLst/>
            <a:ahLst/>
            <a:cxnLst/>
            <a:rect l="l" t="t" r="r" b="b"/>
            <a:pathLst>
              <a:path w="2641231" h="2257052">
                <a:moveTo>
                  <a:pt x="0" y="0"/>
                </a:moveTo>
                <a:lnTo>
                  <a:pt x="2641231" y="0"/>
                </a:lnTo>
                <a:lnTo>
                  <a:pt x="2641231" y="2257052"/>
                </a:lnTo>
                <a:lnTo>
                  <a:pt x="0" y="22570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noProof="0" dirty="0"/>
          </a:p>
        </p:txBody>
      </p:sp>
      <p:sp>
        <p:nvSpPr>
          <p:cNvPr id="21" name="Freeform 21"/>
          <p:cNvSpPr/>
          <p:nvPr/>
        </p:nvSpPr>
        <p:spPr>
          <a:xfrm>
            <a:off x="2917472" y="5377068"/>
            <a:ext cx="823737" cy="813253"/>
          </a:xfrm>
          <a:custGeom>
            <a:avLst/>
            <a:gdLst/>
            <a:ahLst/>
            <a:cxnLst/>
            <a:rect l="l" t="t" r="r" b="b"/>
            <a:pathLst>
              <a:path w="823737" h="813253">
                <a:moveTo>
                  <a:pt x="0" y="0"/>
                </a:moveTo>
                <a:lnTo>
                  <a:pt x="823737" y="0"/>
                </a:lnTo>
                <a:lnTo>
                  <a:pt x="823737" y="813253"/>
                </a:lnTo>
                <a:lnTo>
                  <a:pt x="0" y="8132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3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noProof="0" dirty="0"/>
          </a:p>
        </p:txBody>
      </p:sp>
      <p:sp>
        <p:nvSpPr>
          <p:cNvPr id="22" name="TextBox 22"/>
          <p:cNvSpPr txBox="1"/>
          <p:nvPr/>
        </p:nvSpPr>
        <p:spPr>
          <a:xfrm>
            <a:off x="362493" y="826018"/>
            <a:ext cx="6629714" cy="493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8"/>
              </a:lnSpc>
            </a:pPr>
            <a:r>
              <a:rPr lang="de-DE" sz="3600" b="1" spc="-43" noProof="0" dirty="0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Vermögen und Ersparnisse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2493" y="1370038"/>
            <a:ext cx="5856440" cy="419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2"/>
              </a:lnSpc>
            </a:pPr>
            <a:r>
              <a:rPr lang="de-DE" sz="1402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Ob Vermögen bei der Berechnung des Regelbedarfs berücksichtigt wird, hängt immer von den persönlichen Umständen des Einzelfalls ab.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886825" y="4286370"/>
            <a:ext cx="2873955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0"/>
              </a:lnSpc>
            </a:pPr>
            <a:r>
              <a:rPr lang="de-DE" sz="1200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bis Ende 30: 5.000 Euro</a:t>
            </a:r>
          </a:p>
          <a:p>
            <a:pPr algn="ctr">
              <a:lnSpc>
                <a:spcPts val="1440"/>
              </a:lnSpc>
            </a:pPr>
            <a:r>
              <a:rPr lang="de-DE" sz="1200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ab 31: 10.000 Euro</a:t>
            </a:r>
          </a:p>
          <a:p>
            <a:pPr algn="ctr">
              <a:lnSpc>
                <a:spcPts val="1440"/>
              </a:lnSpc>
            </a:pPr>
            <a:r>
              <a:rPr lang="de-DE" sz="1200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ab 41: 12.500 Euro</a:t>
            </a:r>
          </a:p>
          <a:p>
            <a:pPr algn="ctr">
              <a:lnSpc>
                <a:spcPts val="1440"/>
              </a:lnSpc>
            </a:pPr>
            <a:r>
              <a:rPr lang="de-DE" sz="1200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ab 51: 20.000 Euro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931220" y="3015924"/>
            <a:ext cx="2829560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  <a:spcBef>
                <a:spcPct val="0"/>
              </a:spcBef>
            </a:pPr>
            <a:r>
              <a:rPr lang="de-DE" sz="1599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Karenzzeit für Vermögen entfällt.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928727" y="3702677"/>
            <a:ext cx="2832053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  <a:spcBef>
                <a:spcPct val="0"/>
              </a:spcBef>
            </a:pPr>
            <a:r>
              <a:rPr lang="de-DE" sz="1599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Freibeträge für Vermögen richten sich nach dem Alter.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97288" y="3702677"/>
            <a:ext cx="2832053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  <a:spcBef>
                <a:spcPct val="0"/>
              </a:spcBef>
            </a:pPr>
            <a:r>
              <a:rPr lang="de-DE" sz="1599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Vermögen wurde besonders geschützt.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37363" y="3015924"/>
            <a:ext cx="2154396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  <a:spcBef>
                <a:spcPct val="0"/>
              </a:spcBef>
            </a:pPr>
            <a:r>
              <a:rPr lang="de-DE" sz="1599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Karenzzeit für Vermögen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97288" y="4286370"/>
            <a:ext cx="2873955" cy="126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0"/>
              </a:lnSpc>
            </a:pPr>
            <a:r>
              <a:rPr lang="de-DE" sz="1200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Grenze innerhalb der Karenzzeit für Bedarfsgemeinschaften: </a:t>
            </a:r>
          </a:p>
          <a:p>
            <a:pPr algn="ctr">
              <a:lnSpc>
                <a:spcPts val="1440"/>
              </a:lnSpc>
            </a:pPr>
            <a:r>
              <a:rPr lang="de-DE" sz="1200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erste Person: 40.000 Euro </a:t>
            </a:r>
          </a:p>
          <a:p>
            <a:pPr algn="ctr">
              <a:lnSpc>
                <a:spcPts val="1440"/>
              </a:lnSpc>
            </a:pPr>
            <a:r>
              <a:rPr lang="de-DE" sz="1200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jede weitere Person: 15.000 Euro</a:t>
            </a:r>
          </a:p>
          <a:p>
            <a:pPr algn="ctr">
              <a:lnSpc>
                <a:spcPts val="1440"/>
              </a:lnSpc>
            </a:pPr>
            <a:endParaRPr lang="de-DE" sz="1200" noProof="0" dirty="0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 algn="ctr">
              <a:lnSpc>
                <a:spcPts val="1440"/>
              </a:lnSpc>
            </a:pPr>
            <a:r>
              <a:rPr lang="de-DE" sz="1200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Nach Karenzzeit: </a:t>
            </a:r>
          </a:p>
          <a:p>
            <a:pPr algn="ctr">
              <a:lnSpc>
                <a:spcPts val="1440"/>
              </a:lnSpc>
            </a:pPr>
            <a:r>
              <a:rPr lang="de-DE" sz="1200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pro Person: 15.000 Euro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364250" y="3702677"/>
            <a:ext cx="2832053" cy="142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9" lvl="1" indent="-172720" algn="l">
              <a:lnSpc>
                <a:spcPts val="1919"/>
              </a:lnSpc>
              <a:buFont typeface="Arial"/>
              <a:buChar char="•"/>
            </a:pPr>
            <a:r>
              <a:rPr lang="de-DE" sz="1599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Angemessener Hausrat</a:t>
            </a:r>
          </a:p>
          <a:p>
            <a:pPr marL="345439" lvl="1" indent="-172720" algn="l">
              <a:lnSpc>
                <a:spcPts val="1919"/>
              </a:lnSpc>
              <a:buFont typeface="Arial"/>
              <a:buChar char="•"/>
            </a:pPr>
            <a:r>
              <a:rPr lang="de-DE" sz="1599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Angemessenes Kfz</a:t>
            </a:r>
          </a:p>
          <a:p>
            <a:pPr marL="345439" lvl="1" indent="-172720" algn="l">
              <a:lnSpc>
                <a:spcPts val="1919"/>
              </a:lnSpc>
              <a:buFont typeface="Arial"/>
              <a:buChar char="•"/>
            </a:pPr>
            <a:r>
              <a:rPr lang="de-DE" sz="1599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Altersvorsorge</a:t>
            </a:r>
          </a:p>
          <a:p>
            <a:pPr marL="345439" lvl="1" indent="-172720" algn="l">
              <a:lnSpc>
                <a:spcPts val="1919"/>
              </a:lnSpc>
              <a:buFont typeface="Arial"/>
              <a:buChar char="•"/>
            </a:pPr>
            <a:r>
              <a:rPr lang="de-DE" sz="1599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selbst genutztes Wohneigentum von angemessener Größe</a:t>
            </a:r>
          </a:p>
        </p:txBody>
      </p:sp>
      <p:sp>
        <p:nvSpPr>
          <p:cNvPr id="34" name="Abschlusszeichen 33">
            <a:extLst>
              <a:ext uri="{FF2B5EF4-FFF2-40B4-BE49-F238E27FC236}">
                <a16:creationId xmlns:a16="http://schemas.microsoft.com/office/drawing/2014/main" id="{C098B2FC-7EDA-6DA4-ABFA-2A475F916C96}"/>
              </a:ext>
            </a:extLst>
          </p:cNvPr>
          <p:cNvSpPr/>
          <p:nvPr/>
        </p:nvSpPr>
        <p:spPr>
          <a:xfrm>
            <a:off x="1540215" y="2452946"/>
            <a:ext cx="788100" cy="304014"/>
          </a:xfrm>
          <a:prstGeom prst="flowChartTerminator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noProof="0" dirty="0">
                <a:latin typeface="Aptos" panose="020B0004020202020204" pitchFamily="34" charset="0"/>
              </a:rPr>
              <a:t>Bisher</a:t>
            </a:r>
          </a:p>
        </p:txBody>
      </p:sp>
      <p:sp>
        <p:nvSpPr>
          <p:cNvPr id="35" name="Abschlusszeichen 34">
            <a:extLst>
              <a:ext uri="{FF2B5EF4-FFF2-40B4-BE49-F238E27FC236}">
                <a16:creationId xmlns:a16="http://schemas.microsoft.com/office/drawing/2014/main" id="{B2A6F416-4DDA-A8B2-BDBC-BCDEA0DBF3FB}"/>
              </a:ext>
            </a:extLst>
          </p:cNvPr>
          <p:cNvSpPr/>
          <p:nvPr/>
        </p:nvSpPr>
        <p:spPr>
          <a:xfrm>
            <a:off x="4995328" y="2452946"/>
            <a:ext cx="698850" cy="286641"/>
          </a:xfrm>
          <a:prstGeom prst="flowChartTerminator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noProof="0" dirty="0">
                <a:latin typeface="Aptos" panose="020B0004020202020204" pitchFamily="34" charset="0"/>
              </a:rPr>
              <a:t>Neu</a:t>
            </a:r>
          </a:p>
        </p:txBody>
      </p:sp>
      <p:sp>
        <p:nvSpPr>
          <p:cNvPr id="36" name="Abschlusszeichen 35">
            <a:extLst>
              <a:ext uri="{FF2B5EF4-FFF2-40B4-BE49-F238E27FC236}">
                <a16:creationId xmlns:a16="http://schemas.microsoft.com/office/drawing/2014/main" id="{61A10D04-A0BE-7287-C102-2E13FEA4EC3D}"/>
              </a:ext>
            </a:extLst>
          </p:cNvPr>
          <p:cNvSpPr/>
          <p:nvPr/>
        </p:nvSpPr>
        <p:spPr>
          <a:xfrm>
            <a:off x="8088571" y="2457585"/>
            <a:ext cx="1257110" cy="299375"/>
          </a:xfrm>
          <a:prstGeom prst="flowChartTerminator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noProof="0" dirty="0">
                <a:latin typeface="Aptos" panose="020B0004020202020204" pitchFamily="34" charset="0"/>
              </a:rPr>
              <a:t>Ausnahmen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452652"/>
            <a:ext cx="10692003" cy="5107348"/>
            <a:chOff x="0" y="0"/>
            <a:chExt cx="3831772" cy="18303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31772" cy="1830358"/>
            </a:xfrm>
            <a:custGeom>
              <a:avLst/>
              <a:gdLst/>
              <a:ahLst/>
              <a:cxnLst/>
              <a:rect l="l" t="t" r="r" b="b"/>
              <a:pathLst>
                <a:path w="3831772" h="1830358">
                  <a:moveTo>
                    <a:pt x="0" y="0"/>
                  </a:moveTo>
                  <a:lnTo>
                    <a:pt x="3831772" y="0"/>
                  </a:lnTo>
                  <a:lnTo>
                    <a:pt x="3831772" y="1830358"/>
                  </a:lnTo>
                  <a:lnTo>
                    <a:pt x="0" y="1830358"/>
                  </a:lnTo>
                  <a:close/>
                </a:path>
              </a:pathLst>
            </a:custGeom>
            <a:solidFill>
              <a:srgbClr val="5170FF">
                <a:alpha val="4706"/>
              </a:srgbClr>
            </a:solidFill>
          </p:spPr>
          <p:txBody>
            <a:bodyPr/>
            <a:lstStyle/>
            <a:p>
              <a:endParaRPr lang="de-DE" noProof="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3831771" cy="18303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2"/>
                </a:lnSpc>
              </a:pPr>
              <a:endParaRPr lang="de-DE" noProof="0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2493" y="3746374"/>
            <a:ext cx="3081507" cy="1694960"/>
            <a:chOff x="0" y="0"/>
            <a:chExt cx="1104343" cy="60743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04343" cy="607435"/>
            </a:xfrm>
            <a:custGeom>
              <a:avLst/>
              <a:gdLst/>
              <a:ahLst/>
              <a:cxnLst/>
              <a:rect l="l" t="t" r="r" b="b"/>
              <a:pathLst>
                <a:path w="1104343" h="607435">
                  <a:moveTo>
                    <a:pt x="52760" y="0"/>
                  </a:moveTo>
                  <a:lnTo>
                    <a:pt x="1051583" y="0"/>
                  </a:lnTo>
                  <a:cubicBezTo>
                    <a:pt x="1080721" y="0"/>
                    <a:pt x="1104343" y="23621"/>
                    <a:pt x="1104343" y="52760"/>
                  </a:cubicBezTo>
                  <a:lnTo>
                    <a:pt x="1104343" y="554675"/>
                  </a:lnTo>
                  <a:cubicBezTo>
                    <a:pt x="1104343" y="568668"/>
                    <a:pt x="1098784" y="582088"/>
                    <a:pt x="1088890" y="591982"/>
                  </a:cubicBezTo>
                  <a:cubicBezTo>
                    <a:pt x="1078995" y="601877"/>
                    <a:pt x="1065575" y="607435"/>
                    <a:pt x="1051583" y="607435"/>
                  </a:cubicBezTo>
                  <a:lnTo>
                    <a:pt x="52760" y="607435"/>
                  </a:lnTo>
                  <a:cubicBezTo>
                    <a:pt x="38767" y="607435"/>
                    <a:pt x="25347" y="601877"/>
                    <a:pt x="15453" y="591982"/>
                  </a:cubicBezTo>
                  <a:cubicBezTo>
                    <a:pt x="5559" y="582088"/>
                    <a:pt x="0" y="568668"/>
                    <a:pt x="0" y="554675"/>
                  </a:cubicBezTo>
                  <a:lnTo>
                    <a:pt x="0" y="52760"/>
                  </a:lnTo>
                  <a:cubicBezTo>
                    <a:pt x="0" y="38767"/>
                    <a:pt x="5559" y="25347"/>
                    <a:pt x="15453" y="15453"/>
                  </a:cubicBezTo>
                  <a:cubicBezTo>
                    <a:pt x="25347" y="5559"/>
                    <a:pt x="38767" y="0"/>
                    <a:pt x="52760" y="0"/>
                  </a:cubicBezTo>
                  <a:close/>
                </a:path>
              </a:pathLst>
            </a:custGeom>
            <a:solidFill>
              <a:srgbClr val="0CC0DF">
                <a:alpha val="9804"/>
              </a:srgbClr>
            </a:solidFill>
          </p:spPr>
          <p:txBody>
            <a:bodyPr/>
            <a:lstStyle/>
            <a:p>
              <a:endParaRPr lang="de-DE" noProof="0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104343" cy="607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2"/>
                </a:lnSpc>
              </a:pPr>
              <a:endParaRPr lang="de-DE" noProof="0"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806493" y="3746374"/>
            <a:ext cx="3081507" cy="1694960"/>
            <a:chOff x="0" y="0"/>
            <a:chExt cx="1104343" cy="60743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04343" cy="607435"/>
            </a:xfrm>
            <a:custGeom>
              <a:avLst/>
              <a:gdLst/>
              <a:ahLst/>
              <a:cxnLst/>
              <a:rect l="l" t="t" r="r" b="b"/>
              <a:pathLst>
                <a:path w="1104343" h="607435">
                  <a:moveTo>
                    <a:pt x="52760" y="0"/>
                  </a:moveTo>
                  <a:lnTo>
                    <a:pt x="1051583" y="0"/>
                  </a:lnTo>
                  <a:cubicBezTo>
                    <a:pt x="1080721" y="0"/>
                    <a:pt x="1104343" y="23621"/>
                    <a:pt x="1104343" y="52760"/>
                  </a:cubicBezTo>
                  <a:lnTo>
                    <a:pt x="1104343" y="554675"/>
                  </a:lnTo>
                  <a:cubicBezTo>
                    <a:pt x="1104343" y="568668"/>
                    <a:pt x="1098784" y="582088"/>
                    <a:pt x="1088890" y="591982"/>
                  </a:cubicBezTo>
                  <a:cubicBezTo>
                    <a:pt x="1078995" y="601877"/>
                    <a:pt x="1065575" y="607435"/>
                    <a:pt x="1051583" y="607435"/>
                  </a:cubicBezTo>
                  <a:lnTo>
                    <a:pt x="52760" y="607435"/>
                  </a:lnTo>
                  <a:cubicBezTo>
                    <a:pt x="38767" y="607435"/>
                    <a:pt x="25347" y="601877"/>
                    <a:pt x="15453" y="591982"/>
                  </a:cubicBezTo>
                  <a:cubicBezTo>
                    <a:pt x="5559" y="582088"/>
                    <a:pt x="0" y="568668"/>
                    <a:pt x="0" y="554675"/>
                  </a:cubicBezTo>
                  <a:lnTo>
                    <a:pt x="0" y="52760"/>
                  </a:lnTo>
                  <a:cubicBezTo>
                    <a:pt x="0" y="38767"/>
                    <a:pt x="5559" y="25347"/>
                    <a:pt x="15453" y="15453"/>
                  </a:cubicBezTo>
                  <a:cubicBezTo>
                    <a:pt x="25347" y="5559"/>
                    <a:pt x="38767" y="0"/>
                    <a:pt x="52760" y="0"/>
                  </a:cubicBezTo>
                  <a:close/>
                </a:path>
              </a:pathLst>
            </a:custGeom>
            <a:solidFill>
              <a:srgbClr val="1800AD">
                <a:alpha val="9804"/>
              </a:srgbClr>
            </a:solidFill>
          </p:spPr>
          <p:txBody>
            <a:bodyPr/>
            <a:lstStyle/>
            <a:p>
              <a:endParaRPr lang="de-DE" noProof="0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104343" cy="607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2"/>
                </a:lnSpc>
              </a:pPr>
              <a:endParaRPr lang="de-DE" noProof="0"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255731" y="3746374"/>
            <a:ext cx="3076269" cy="1694960"/>
            <a:chOff x="0" y="0"/>
            <a:chExt cx="1102465" cy="60743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02465" cy="607435"/>
            </a:xfrm>
            <a:custGeom>
              <a:avLst/>
              <a:gdLst/>
              <a:ahLst/>
              <a:cxnLst/>
              <a:rect l="l" t="t" r="r" b="b"/>
              <a:pathLst>
                <a:path w="1102465" h="607435">
                  <a:moveTo>
                    <a:pt x="52850" y="0"/>
                  </a:moveTo>
                  <a:lnTo>
                    <a:pt x="1049615" y="0"/>
                  </a:lnTo>
                  <a:cubicBezTo>
                    <a:pt x="1078804" y="0"/>
                    <a:pt x="1102465" y="23662"/>
                    <a:pt x="1102465" y="52850"/>
                  </a:cubicBezTo>
                  <a:lnTo>
                    <a:pt x="1102465" y="554585"/>
                  </a:lnTo>
                  <a:cubicBezTo>
                    <a:pt x="1102465" y="568602"/>
                    <a:pt x="1096897" y="582045"/>
                    <a:pt x="1086986" y="591956"/>
                  </a:cubicBezTo>
                  <a:cubicBezTo>
                    <a:pt x="1077075" y="601867"/>
                    <a:pt x="1063632" y="607435"/>
                    <a:pt x="1049615" y="607435"/>
                  </a:cubicBezTo>
                  <a:lnTo>
                    <a:pt x="52850" y="607435"/>
                  </a:lnTo>
                  <a:cubicBezTo>
                    <a:pt x="38833" y="607435"/>
                    <a:pt x="25391" y="601867"/>
                    <a:pt x="15479" y="591956"/>
                  </a:cubicBezTo>
                  <a:cubicBezTo>
                    <a:pt x="5568" y="582045"/>
                    <a:pt x="0" y="568602"/>
                    <a:pt x="0" y="554585"/>
                  </a:cubicBezTo>
                  <a:lnTo>
                    <a:pt x="0" y="52850"/>
                  </a:lnTo>
                  <a:cubicBezTo>
                    <a:pt x="0" y="38833"/>
                    <a:pt x="5568" y="25391"/>
                    <a:pt x="15479" y="15479"/>
                  </a:cubicBezTo>
                  <a:cubicBezTo>
                    <a:pt x="25391" y="5568"/>
                    <a:pt x="38833" y="0"/>
                    <a:pt x="52850" y="0"/>
                  </a:cubicBezTo>
                  <a:close/>
                </a:path>
              </a:pathLst>
            </a:custGeom>
            <a:solidFill>
              <a:srgbClr val="FF3131">
                <a:alpha val="9804"/>
              </a:srgbClr>
            </a:solidFill>
          </p:spPr>
          <p:txBody>
            <a:bodyPr/>
            <a:lstStyle/>
            <a:p>
              <a:endParaRPr lang="de-DE" noProof="0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1102465" cy="607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2"/>
                </a:lnSpc>
              </a:pPr>
              <a:endParaRPr lang="de-DE" noProof="0"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62493" y="360000"/>
            <a:ext cx="1411797" cy="279845"/>
            <a:chOff x="0" y="0"/>
            <a:chExt cx="1882395" cy="373126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882394" cy="373126"/>
              <a:chOff x="0" y="0"/>
              <a:chExt cx="1882394" cy="37312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882394" cy="373126"/>
              </a:xfrm>
              <a:custGeom>
                <a:avLst/>
                <a:gdLst/>
                <a:ahLst/>
                <a:cxnLst/>
                <a:rect l="l" t="t" r="r" b="b"/>
                <a:pathLst>
                  <a:path w="1882394" h="373126">
                    <a:moveTo>
                      <a:pt x="0" y="186563"/>
                    </a:moveTo>
                    <a:cubicBezTo>
                      <a:pt x="0" y="83566"/>
                      <a:pt x="83566" y="0"/>
                      <a:pt x="186563" y="0"/>
                    </a:cubicBezTo>
                    <a:lnTo>
                      <a:pt x="1695831" y="0"/>
                    </a:lnTo>
                    <a:cubicBezTo>
                      <a:pt x="1798828" y="0"/>
                      <a:pt x="1882394" y="83566"/>
                      <a:pt x="1882394" y="186563"/>
                    </a:cubicBezTo>
                    <a:cubicBezTo>
                      <a:pt x="1882394" y="289560"/>
                      <a:pt x="1798828" y="373126"/>
                      <a:pt x="1695831" y="373126"/>
                    </a:cubicBezTo>
                    <a:lnTo>
                      <a:pt x="186563" y="373126"/>
                    </a:lnTo>
                    <a:cubicBezTo>
                      <a:pt x="83566" y="373126"/>
                      <a:pt x="0" y="289560"/>
                      <a:pt x="0" y="186563"/>
                    </a:cubicBezTo>
                    <a:close/>
                  </a:path>
                </a:pathLst>
              </a:custGeom>
              <a:solidFill>
                <a:srgbClr val="CEDBE6"/>
              </a:solidFill>
            </p:spPr>
            <p:txBody>
              <a:bodyPr/>
              <a:lstStyle/>
              <a:p>
                <a:endParaRPr lang="de-DE" noProof="0" dirty="0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0" y="0"/>
              <a:ext cx="1882395" cy="373088"/>
              <a:chOff x="0" y="0"/>
              <a:chExt cx="1882395" cy="373088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882395" cy="373087"/>
              </a:xfrm>
              <a:custGeom>
                <a:avLst/>
                <a:gdLst/>
                <a:ahLst/>
                <a:cxnLst/>
                <a:rect l="l" t="t" r="r" b="b"/>
                <a:pathLst>
                  <a:path w="1882395" h="373087">
                    <a:moveTo>
                      <a:pt x="0" y="0"/>
                    </a:moveTo>
                    <a:lnTo>
                      <a:pt x="1882395" y="0"/>
                    </a:lnTo>
                    <a:lnTo>
                      <a:pt x="1882395" y="373087"/>
                    </a:lnTo>
                    <a:lnTo>
                      <a:pt x="0" y="373087"/>
                    </a:lnTo>
                    <a:close/>
                  </a:path>
                </a:pathLst>
              </a:custGeom>
              <a:solidFill>
                <a:srgbClr val="CEDBE6">
                  <a:alpha val="0"/>
                </a:srgbClr>
              </a:solidFill>
            </p:spPr>
            <p:txBody>
              <a:bodyPr/>
              <a:lstStyle/>
              <a:p>
                <a:endParaRPr lang="de-DE" noProof="0" dirty="0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0"/>
                <a:ext cx="1882394" cy="373088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1388"/>
                  </a:lnSpc>
                </a:pPr>
                <a:r>
                  <a:rPr lang="de-DE" sz="1101" b="1" noProof="0" dirty="0">
                    <a:solidFill>
                      <a:srgbClr val="000000"/>
                    </a:solidFill>
                    <a:latin typeface="Aptos Bold"/>
                    <a:ea typeface="Aptos Bold"/>
                    <a:cs typeface="Aptos Bold"/>
                    <a:sym typeface="Aptos Bold"/>
                  </a:rPr>
                  <a:t>Neu ab 1. Juli 2026</a:t>
                </a:r>
              </a:p>
            </p:txBody>
          </p:sp>
        </p:grpSp>
      </p:grpSp>
      <p:grpSp>
        <p:nvGrpSpPr>
          <p:cNvPr id="20" name="Group 20"/>
          <p:cNvGrpSpPr/>
          <p:nvPr/>
        </p:nvGrpSpPr>
        <p:grpSpPr>
          <a:xfrm>
            <a:off x="0" y="6596911"/>
            <a:ext cx="10692003" cy="963089"/>
            <a:chOff x="0" y="0"/>
            <a:chExt cx="3831772" cy="34514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831772" cy="345149"/>
            </a:xfrm>
            <a:custGeom>
              <a:avLst/>
              <a:gdLst/>
              <a:ahLst/>
              <a:cxnLst/>
              <a:rect l="l" t="t" r="r" b="b"/>
              <a:pathLst>
                <a:path w="3831772" h="345149">
                  <a:moveTo>
                    <a:pt x="0" y="0"/>
                  </a:moveTo>
                  <a:lnTo>
                    <a:pt x="3831772" y="0"/>
                  </a:lnTo>
                  <a:lnTo>
                    <a:pt x="3831772" y="345149"/>
                  </a:lnTo>
                  <a:lnTo>
                    <a:pt x="0" y="345149"/>
                  </a:lnTo>
                  <a:close/>
                </a:path>
              </a:pathLst>
            </a:custGeom>
            <a:solidFill>
              <a:srgbClr val="5170FF">
                <a:alpha val="4706"/>
              </a:srgbClr>
            </a:solidFill>
          </p:spPr>
          <p:txBody>
            <a:bodyPr/>
            <a:lstStyle/>
            <a:p>
              <a:endParaRPr lang="de-DE" noProof="0" dirty="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0"/>
              <a:ext cx="3831771" cy="3451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2"/>
                </a:lnSpc>
              </a:pPr>
              <a:endParaRPr lang="de-DE" noProof="0" dirty="0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7379352" y="3737433"/>
            <a:ext cx="2840961" cy="1181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endParaRPr lang="de-DE" noProof="0" dirty="0"/>
          </a:p>
          <a:p>
            <a:pPr algn="ctr">
              <a:lnSpc>
                <a:spcPts val="2399"/>
              </a:lnSpc>
            </a:pPr>
            <a:r>
              <a:rPr lang="de-DE" sz="1999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Das Jobcenter kann Sie auffordern, die Kosten zu senken.</a:t>
            </a:r>
          </a:p>
        </p:txBody>
      </p:sp>
      <p:sp>
        <p:nvSpPr>
          <p:cNvPr id="24" name="Freeform 24"/>
          <p:cNvSpPr/>
          <p:nvPr/>
        </p:nvSpPr>
        <p:spPr>
          <a:xfrm rot="5503167">
            <a:off x="1773500" y="3687177"/>
            <a:ext cx="259492" cy="118393"/>
          </a:xfrm>
          <a:custGeom>
            <a:avLst/>
            <a:gdLst/>
            <a:ahLst/>
            <a:cxnLst/>
            <a:rect l="l" t="t" r="r" b="b"/>
            <a:pathLst>
              <a:path w="259492" h="118393">
                <a:moveTo>
                  <a:pt x="0" y="0"/>
                </a:moveTo>
                <a:lnTo>
                  <a:pt x="259493" y="0"/>
                </a:lnTo>
                <a:lnTo>
                  <a:pt x="259493" y="118394"/>
                </a:lnTo>
                <a:lnTo>
                  <a:pt x="0" y="1183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noProof="0" dirty="0"/>
          </a:p>
        </p:txBody>
      </p:sp>
      <p:sp>
        <p:nvSpPr>
          <p:cNvPr id="25" name="Freeform 25"/>
          <p:cNvSpPr/>
          <p:nvPr/>
        </p:nvSpPr>
        <p:spPr>
          <a:xfrm rot="5503167">
            <a:off x="5217500" y="3687177"/>
            <a:ext cx="259492" cy="118393"/>
          </a:xfrm>
          <a:custGeom>
            <a:avLst/>
            <a:gdLst/>
            <a:ahLst/>
            <a:cxnLst/>
            <a:rect l="l" t="t" r="r" b="b"/>
            <a:pathLst>
              <a:path w="259492" h="118393">
                <a:moveTo>
                  <a:pt x="0" y="0"/>
                </a:moveTo>
                <a:lnTo>
                  <a:pt x="259493" y="0"/>
                </a:lnTo>
                <a:lnTo>
                  <a:pt x="259493" y="118394"/>
                </a:lnTo>
                <a:lnTo>
                  <a:pt x="0" y="1183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noProof="0" dirty="0"/>
          </a:p>
        </p:txBody>
      </p:sp>
      <p:sp>
        <p:nvSpPr>
          <p:cNvPr id="26" name="Freeform 26"/>
          <p:cNvSpPr/>
          <p:nvPr/>
        </p:nvSpPr>
        <p:spPr>
          <a:xfrm rot="5503167">
            <a:off x="8659642" y="3687177"/>
            <a:ext cx="259492" cy="118393"/>
          </a:xfrm>
          <a:custGeom>
            <a:avLst/>
            <a:gdLst/>
            <a:ahLst/>
            <a:cxnLst/>
            <a:rect l="l" t="t" r="r" b="b"/>
            <a:pathLst>
              <a:path w="259492" h="118393">
                <a:moveTo>
                  <a:pt x="0" y="0"/>
                </a:moveTo>
                <a:lnTo>
                  <a:pt x="259492" y="0"/>
                </a:lnTo>
                <a:lnTo>
                  <a:pt x="259492" y="118394"/>
                </a:lnTo>
                <a:lnTo>
                  <a:pt x="0" y="1183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noProof="0" dirty="0"/>
          </a:p>
        </p:txBody>
      </p:sp>
      <p:sp>
        <p:nvSpPr>
          <p:cNvPr id="27" name="Freeform 27"/>
          <p:cNvSpPr/>
          <p:nvPr/>
        </p:nvSpPr>
        <p:spPr>
          <a:xfrm>
            <a:off x="8852451" y="209812"/>
            <a:ext cx="909972" cy="884001"/>
          </a:xfrm>
          <a:custGeom>
            <a:avLst/>
            <a:gdLst/>
            <a:ahLst/>
            <a:cxnLst/>
            <a:rect l="l" t="t" r="r" b="b"/>
            <a:pathLst>
              <a:path w="909972" h="884001">
                <a:moveTo>
                  <a:pt x="0" y="0"/>
                </a:moveTo>
                <a:lnTo>
                  <a:pt x="909972" y="0"/>
                </a:lnTo>
                <a:lnTo>
                  <a:pt x="909972" y="884001"/>
                </a:lnTo>
                <a:lnTo>
                  <a:pt x="0" y="8840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noProof="0" dirty="0"/>
          </a:p>
        </p:txBody>
      </p:sp>
      <p:sp>
        <p:nvSpPr>
          <p:cNvPr id="28" name="Freeform 28"/>
          <p:cNvSpPr/>
          <p:nvPr/>
        </p:nvSpPr>
        <p:spPr>
          <a:xfrm>
            <a:off x="9858553" y="499908"/>
            <a:ext cx="1102062" cy="1809869"/>
          </a:xfrm>
          <a:custGeom>
            <a:avLst/>
            <a:gdLst/>
            <a:ahLst/>
            <a:cxnLst/>
            <a:rect l="l" t="t" r="r" b="b"/>
            <a:pathLst>
              <a:path w="1102062" h="1809869">
                <a:moveTo>
                  <a:pt x="0" y="0"/>
                </a:moveTo>
                <a:lnTo>
                  <a:pt x="1102063" y="0"/>
                </a:lnTo>
                <a:lnTo>
                  <a:pt x="1102063" y="1809869"/>
                </a:lnTo>
                <a:lnTo>
                  <a:pt x="0" y="18098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noProof="0" dirty="0"/>
          </a:p>
        </p:txBody>
      </p:sp>
      <p:sp>
        <p:nvSpPr>
          <p:cNvPr id="29" name="Freeform 29"/>
          <p:cNvSpPr/>
          <p:nvPr/>
        </p:nvSpPr>
        <p:spPr>
          <a:xfrm>
            <a:off x="1708983" y="2716251"/>
            <a:ext cx="388527" cy="388527"/>
          </a:xfrm>
          <a:custGeom>
            <a:avLst/>
            <a:gdLst/>
            <a:ahLst/>
            <a:cxnLst/>
            <a:rect l="l" t="t" r="r" b="b"/>
            <a:pathLst>
              <a:path w="388527" h="388527">
                <a:moveTo>
                  <a:pt x="0" y="0"/>
                </a:moveTo>
                <a:lnTo>
                  <a:pt x="388527" y="0"/>
                </a:lnTo>
                <a:lnTo>
                  <a:pt x="388527" y="388527"/>
                </a:lnTo>
                <a:lnTo>
                  <a:pt x="0" y="3885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noProof="0" dirty="0"/>
          </a:p>
        </p:txBody>
      </p:sp>
      <p:sp>
        <p:nvSpPr>
          <p:cNvPr id="30" name="Freeform 30"/>
          <p:cNvSpPr/>
          <p:nvPr/>
        </p:nvSpPr>
        <p:spPr>
          <a:xfrm>
            <a:off x="8595125" y="2716251"/>
            <a:ext cx="388527" cy="388527"/>
          </a:xfrm>
          <a:custGeom>
            <a:avLst/>
            <a:gdLst/>
            <a:ahLst/>
            <a:cxnLst/>
            <a:rect l="l" t="t" r="r" b="b"/>
            <a:pathLst>
              <a:path w="388527" h="388527">
                <a:moveTo>
                  <a:pt x="0" y="0"/>
                </a:moveTo>
                <a:lnTo>
                  <a:pt x="388527" y="0"/>
                </a:lnTo>
                <a:lnTo>
                  <a:pt x="388527" y="388527"/>
                </a:lnTo>
                <a:lnTo>
                  <a:pt x="0" y="3885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noProof="0" dirty="0"/>
          </a:p>
        </p:txBody>
      </p:sp>
      <p:sp>
        <p:nvSpPr>
          <p:cNvPr id="31" name="Freeform 31"/>
          <p:cNvSpPr/>
          <p:nvPr/>
        </p:nvSpPr>
        <p:spPr>
          <a:xfrm>
            <a:off x="5151736" y="2716251"/>
            <a:ext cx="388527" cy="388527"/>
          </a:xfrm>
          <a:custGeom>
            <a:avLst/>
            <a:gdLst/>
            <a:ahLst/>
            <a:cxnLst/>
            <a:rect l="l" t="t" r="r" b="b"/>
            <a:pathLst>
              <a:path w="388527" h="388527">
                <a:moveTo>
                  <a:pt x="0" y="0"/>
                </a:moveTo>
                <a:lnTo>
                  <a:pt x="388528" y="0"/>
                </a:lnTo>
                <a:lnTo>
                  <a:pt x="388528" y="388527"/>
                </a:lnTo>
                <a:lnTo>
                  <a:pt x="0" y="38852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noProof="0" dirty="0"/>
          </a:p>
        </p:txBody>
      </p:sp>
      <p:sp>
        <p:nvSpPr>
          <p:cNvPr id="32" name="TextBox 32"/>
          <p:cNvSpPr txBox="1"/>
          <p:nvPr/>
        </p:nvSpPr>
        <p:spPr>
          <a:xfrm>
            <a:off x="362493" y="826018"/>
            <a:ext cx="6629714" cy="492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8"/>
              </a:lnSpc>
            </a:pPr>
            <a:r>
              <a:rPr lang="de-DE" sz="3600" b="1" spc="-43" noProof="0" dirty="0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Wohnen und Miete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62493" y="1370038"/>
            <a:ext cx="7726171" cy="431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2"/>
              </a:lnSpc>
            </a:pPr>
            <a:r>
              <a:rPr lang="de-DE" sz="1400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Unangemessen hohe Wohnkosten werden nicht mehr unbegrenzt übernommen, um Mietwucher </a:t>
            </a:r>
            <a:r>
              <a:rPr lang="de-DE" sz="14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entgegenzuwirken</a:t>
            </a:r>
            <a:r>
              <a:rPr lang="de-DE" sz="1400" noProof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. Familien und besondere Härtefälle werden weiterhin besonders berücksichtigt.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62493" y="6916547"/>
            <a:ext cx="6096457" cy="31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"/>
              </a:lnSpc>
              <a:spcBef>
                <a:spcPct val="0"/>
              </a:spcBef>
            </a:pPr>
            <a:r>
              <a:rPr lang="de-DE" sz="1000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Die konkreten Mietobergrenzen richten sich nach den geltenden Richtwerten der jeweiligen Kommune.</a:t>
            </a:r>
          </a:p>
          <a:p>
            <a:pPr algn="l">
              <a:lnSpc>
                <a:spcPts val="1200"/>
              </a:lnSpc>
              <a:spcBef>
                <a:spcPct val="0"/>
              </a:spcBef>
            </a:pPr>
            <a:r>
              <a:rPr lang="de-DE" sz="1000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Eine Prüfung der Angemessenheit erfolgt bei Antragsstellung.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33260" y="3194507"/>
            <a:ext cx="2939972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de-DE" sz="1599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Angemessene Miete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280342" y="3194507"/>
            <a:ext cx="2939972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de-DE" sz="1599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Deutlich höhere Miete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88716" y="4031958"/>
            <a:ext cx="2829061" cy="8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de-DE" sz="1999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Die Unterkunftskosten werden übernommen.</a:t>
            </a:r>
          </a:p>
          <a:p>
            <a:pPr algn="ctr">
              <a:lnSpc>
                <a:spcPts val="2399"/>
              </a:lnSpc>
            </a:pPr>
            <a:endParaRPr lang="de-DE" sz="1999" noProof="0" dirty="0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3984415" y="4031958"/>
            <a:ext cx="2723170" cy="113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</a:pPr>
            <a:r>
              <a:rPr lang="de-DE" sz="1599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Ihre Miete wird für ein Jahr (Karenzzeit) durch das Jobcenter übernommen.</a:t>
            </a:r>
          </a:p>
          <a:p>
            <a:pPr algn="ctr">
              <a:lnSpc>
                <a:spcPts val="1680"/>
              </a:lnSpc>
            </a:pPr>
            <a:r>
              <a:rPr lang="de-DE" sz="1400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Danach kann das Jobcenter Sie auffordern, die Kosten zu senken.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867920" y="3242132"/>
            <a:ext cx="2956161" cy="220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9"/>
              </a:lnSpc>
            </a:pPr>
            <a:r>
              <a:rPr lang="de-DE" sz="1599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Neue Obergrenze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569490" y="5593734"/>
            <a:ext cx="3555512" cy="419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de-DE" sz="1400" noProof="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Obergrenze Miete =</a:t>
            </a:r>
          </a:p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de-DE" sz="1400" b="1" noProof="0" dirty="0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1,5 ⨯ Angemessenheitsgrenze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3">
            <a:extLst>
              <a:ext uri="{FF2B5EF4-FFF2-40B4-BE49-F238E27FC236}">
                <a16:creationId xmlns:a16="http://schemas.microsoft.com/office/drawing/2014/main" id="{A9F8D051-8A36-2374-E4D5-E9C9EC3009AE}"/>
              </a:ext>
            </a:extLst>
          </p:cNvPr>
          <p:cNvSpPr/>
          <p:nvPr/>
        </p:nvSpPr>
        <p:spPr>
          <a:xfrm>
            <a:off x="-28867" y="2441432"/>
            <a:ext cx="10720867" cy="5112260"/>
          </a:xfrm>
          <a:custGeom>
            <a:avLst/>
            <a:gdLst/>
            <a:ahLst/>
            <a:cxnLst/>
            <a:rect l="l" t="t" r="r" b="b"/>
            <a:pathLst>
              <a:path w="3831772" h="1931701">
                <a:moveTo>
                  <a:pt x="0" y="0"/>
                </a:moveTo>
                <a:lnTo>
                  <a:pt x="3831772" y="0"/>
                </a:lnTo>
                <a:lnTo>
                  <a:pt x="3831772" y="1931701"/>
                </a:lnTo>
                <a:lnTo>
                  <a:pt x="0" y="1931701"/>
                </a:lnTo>
                <a:close/>
              </a:path>
            </a:pathLst>
          </a:custGeom>
          <a:solidFill>
            <a:srgbClr val="5170FF">
              <a:alpha val="4706"/>
            </a:srgbClr>
          </a:solidFill>
        </p:spPr>
        <p:txBody>
          <a:bodyPr/>
          <a:lstStyle/>
          <a:p>
            <a:endParaRPr lang="de-DE" dirty="0"/>
          </a:p>
        </p:txBody>
      </p:sp>
      <p:grpSp>
        <p:nvGrpSpPr>
          <p:cNvPr id="14" name="Group 14"/>
          <p:cNvGrpSpPr/>
          <p:nvPr/>
        </p:nvGrpSpPr>
        <p:grpSpPr>
          <a:xfrm>
            <a:off x="362492" y="360000"/>
            <a:ext cx="1479008" cy="279816"/>
            <a:chOff x="0" y="0"/>
            <a:chExt cx="1882395" cy="373088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882394" cy="373088"/>
              <a:chOff x="0" y="0"/>
              <a:chExt cx="1882394" cy="373088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882394" cy="373126"/>
              </a:xfrm>
              <a:custGeom>
                <a:avLst/>
                <a:gdLst/>
                <a:ahLst/>
                <a:cxnLst/>
                <a:rect l="l" t="t" r="r" b="b"/>
                <a:pathLst>
                  <a:path w="1882394" h="373126">
                    <a:moveTo>
                      <a:pt x="0" y="186563"/>
                    </a:moveTo>
                    <a:cubicBezTo>
                      <a:pt x="0" y="83566"/>
                      <a:pt x="83566" y="0"/>
                      <a:pt x="186563" y="0"/>
                    </a:cubicBezTo>
                    <a:lnTo>
                      <a:pt x="1695831" y="0"/>
                    </a:lnTo>
                    <a:cubicBezTo>
                      <a:pt x="1798828" y="0"/>
                      <a:pt x="1882394" y="83566"/>
                      <a:pt x="1882394" y="186563"/>
                    </a:cubicBezTo>
                    <a:cubicBezTo>
                      <a:pt x="1882394" y="289560"/>
                      <a:pt x="1798828" y="373126"/>
                      <a:pt x="1695831" y="373126"/>
                    </a:cubicBezTo>
                    <a:lnTo>
                      <a:pt x="186563" y="373126"/>
                    </a:lnTo>
                    <a:cubicBezTo>
                      <a:pt x="83566" y="373126"/>
                      <a:pt x="0" y="289560"/>
                      <a:pt x="0" y="186563"/>
                    </a:cubicBezTo>
                    <a:close/>
                  </a:path>
                </a:pathLst>
              </a:custGeom>
              <a:solidFill>
                <a:srgbClr val="CEDBE6"/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0" y="0"/>
              <a:ext cx="1882395" cy="373088"/>
              <a:chOff x="0" y="0"/>
              <a:chExt cx="1882395" cy="373088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882395" cy="373087"/>
              </a:xfrm>
              <a:custGeom>
                <a:avLst/>
                <a:gdLst/>
                <a:ahLst/>
                <a:cxnLst/>
                <a:rect l="l" t="t" r="r" b="b"/>
                <a:pathLst>
                  <a:path w="1882395" h="373087">
                    <a:moveTo>
                      <a:pt x="0" y="0"/>
                    </a:moveTo>
                    <a:lnTo>
                      <a:pt x="1882395" y="0"/>
                    </a:lnTo>
                    <a:lnTo>
                      <a:pt x="1882395" y="373087"/>
                    </a:lnTo>
                    <a:lnTo>
                      <a:pt x="0" y="373087"/>
                    </a:lnTo>
                    <a:close/>
                  </a:path>
                </a:pathLst>
              </a:custGeom>
              <a:blipFill>
                <a:blip r:embed="rId2">
                  <a:alphaModFix amt="0"/>
                </a:blip>
                <a:stretch>
                  <a:fillRect t="-48310" b="-48310"/>
                </a:stretch>
              </a:blip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0"/>
                <a:ext cx="1882394" cy="373088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1388"/>
                  </a:lnSpc>
                </a:pPr>
                <a:r>
                  <a:rPr lang="en-US" sz="1101" b="1" dirty="0">
                    <a:solidFill>
                      <a:srgbClr val="000000"/>
                    </a:solidFill>
                    <a:latin typeface="Aptos Bold"/>
                    <a:ea typeface="Aptos Bold"/>
                    <a:cs typeface="Aptos Bold"/>
                    <a:sym typeface="Aptos Bold"/>
                  </a:rPr>
                  <a:t>Neu ab 1. Juli 2026</a:t>
                </a:r>
              </a:p>
            </p:txBody>
          </p:sp>
        </p:grpSp>
      </p:grpSp>
      <p:sp>
        <p:nvSpPr>
          <p:cNvPr id="27" name="TextBox 27"/>
          <p:cNvSpPr txBox="1"/>
          <p:nvPr/>
        </p:nvSpPr>
        <p:spPr>
          <a:xfrm>
            <a:off x="362492" y="900000"/>
            <a:ext cx="879420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spc="-43" dirty="0">
                <a:solidFill>
                  <a:srgbClr val="000000"/>
                </a:solidFill>
                <a:latin typeface="Aptos" panose="020B0004020202020204" pitchFamily="34" charset="0"/>
                <a:ea typeface="Aptos Bold"/>
                <a:cs typeface="Aptos Bold"/>
                <a:sym typeface="Aptos Bold"/>
              </a:rPr>
              <a:t>Der </a:t>
            </a:r>
            <a:r>
              <a:rPr lang="de-DE" sz="4000" b="1" dirty="0">
                <a:latin typeface="Aptos" panose="020B0004020202020204" pitchFamily="34" charset="0"/>
              </a:rPr>
              <a:t>„</a:t>
            </a:r>
            <a:r>
              <a:rPr lang="en-US" sz="4000" b="1" spc="-43" dirty="0" err="1">
                <a:solidFill>
                  <a:srgbClr val="000000"/>
                </a:solidFill>
                <a:latin typeface="Aptos" panose="020B0004020202020204" pitchFamily="34" charset="0"/>
                <a:ea typeface="Aptos Bold"/>
                <a:cs typeface="Aptos Bold"/>
                <a:sym typeface="Aptos Bold"/>
              </a:rPr>
              <a:t>Kooperationsplan</a:t>
            </a:r>
            <a:r>
              <a:rPr lang="de-DE" sz="4000" b="1" dirty="0">
                <a:latin typeface="Aptos" panose="020B0004020202020204" pitchFamily="34" charset="0"/>
              </a:rPr>
              <a:t>“</a:t>
            </a:r>
            <a:r>
              <a:rPr lang="en-US" sz="4000" b="1" spc="-43" dirty="0">
                <a:solidFill>
                  <a:srgbClr val="000000"/>
                </a:solidFill>
                <a:latin typeface="Aptos" panose="020B0004020202020204" pitchFamily="34" charset="0"/>
                <a:ea typeface="Aptos Bold"/>
                <a:cs typeface="Aptos Bold"/>
                <a:sym typeface="Aptos Bold"/>
              </a:rPr>
              <a:t> – </a:t>
            </a:r>
            <a:r>
              <a:rPr lang="en-US" sz="4000" b="1" spc="-43" dirty="0" err="1">
                <a:solidFill>
                  <a:srgbClr val="000000"/>
                </a:solidFill>
                <a:latin typeface="Aptos" panose="020B0004020202020204" pitchFamily="34" charset="0"/>
                <a:ea typeface="Aptos Bold"/>
                <a:cs typeface="Aptos Bold"/>
                <a:sym typeface="Aptos Bold"/>
              </a:rPr>
              <a:t>Ihr</a:t>
            </a:r>
            <a:r>
              <a:rPr lang="en-US" sz="4000" b="1" spc="-43" dirty="0">
                <a:solidFill>
                  <a:srgbClr val="000000"/>
                </a:solidFill>
                <a:latin typeface="Aptos" panose="020B0004020202020204" pitchFamily="34" charset="0"/>
                <a:ea typeface="Aptos Bold"/>
                <a:cs typeface="Aptos Bold"/>
                <a:sym typeface="Aptos Bold"/>
              </a:rPr>
              <a:t> Plan </a:t>
            </a:r>
            <a:br>
              <a:rPr lang="en-US" sz="4000" b="1" spc="-43" dirty="0">
                <a:solidFill>
                  <a:srgbClr val="000000"/>
                </a:solidFill>
                <a:latin typeface="Aptos" panose="020B0004020202020204" pitchFamily="34" charset="0"/>
                <a:ea typeface="Aptos Bold"/>
                <a:cs typeface="Aptos Bold"/>
                <a:sym typeface="Aptos Bold"/>
              </a:rPr>
            </a:br>
            <a:r>
              <a:rPr lang="en-US" sz="4000" b="1" spc="-43" dirty="0">
                <a:solidFill>
                  <a:srgbClr val="000000"/>
                </a:solidFill>
                <a:latin typeface="Aptos" panose="020B0004020202020204" pitchFamily="34" charset="0"/>
                <a:ea typeface="Aptos Bold"/>
                <a:cs typeface="Aptos Bold"/>
                <a:sym typeface="Aptos Bold"/>
              </a:rPr>
              <a:t>in </a:t>
            </a:r>
            <a:r>
              <a:rPr lang="en-US" sz="4000" b="1" spc="-43" dirty="0" err="1">
                <a:solidFill>
                  <a:srgbClr val="000000"/>
                </a:solidFill>
                <a:latin typeface="Aptos" panose="020B0004020202020204" pitchFamily="34" charset="0"/>
                <a:ea typeface="Aptos Bold"/>
                <a:cs typeface="Aptos Bold"/>
                <a:sym typeface="Aptos Bold"/>
              </a:rPr>
              <a:t>Richtung</a:t>
            </a:r>
            <a:r>
              <a:rPr lang="en-US" sz="4000" b="1" spc="-43" dirty="0">
                <a:solidFill>
                  <a:srgbClr val="000000"/>
                </a:solidFill>
                <a:latin typeface="Aptos" panose="020B0004020202020204" pitchFamily="34" charset="0"/>
                <a:ea typeface="Aptos Bold"/>
                <a:cs typeface="Aptos Bold"/>
                <a:sym typeface="Aptos Bold"/>
              </a:rPr>
              <a:t> Job</a:t>
            </a:r>
          </a:p>
        </p:txBody>
      </p:sp>
      <p:sp>
        <p:nvSpPr>
          <p:cNvPr id="35" name="TextBox 37">
            <a:extLst>
              <a:ext uri="{FF2B5EF4-FFF2-40B4-BE49-F238E27FC236}">
                <a16:creationId xmlns:a16="http://schemas.microsoft.com/office/drawing/2014/main" id="{6453633C-C159-99BB-5C2A-F59E9A945E23}"/>
              </a:ext>
            </a:extLst>
          </p:cNvPr>
          <p:cNvSpPr txBox="1"/>
          <p:nvPr/>
        </p:nvSpPr>
        <p:spPr>
          <a:xfrm>
            <a:off x="392400" y="2788482"/>
            <a:ext cx="914400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Der </a:t>
            </a:r>
            <a:r>
              <a:rPr lang="de-DE" sz="2000" dirty="0">
                <a:latin typeface="Aptos" panose="020B0004020202020204" pitchFamily="34" charset="0"/>
              </a:rPr>
              <a:t>„</a:t>
            </a:r>
            <a:r>
              <a:rPr lang="en-US" sz="2000" dirty="0" err="1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Kooperationsplan</a:t>
            </a:r>
            <a:r>
              <a:rPr lang="de-DE" sz="2000" dirty="0">
                <a:latin typeface="Aptos" panose="020B0004020202020204" pitchFamily="34" charset="0"/>
              </a:rPr>
              <a:t>“</a:t>
            </a:r>
            <a:r>
              <a:rPr lang="en-US" sz="200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ist</a:t>
            </a:r>
            <a:r>
              <a:rPr lang="en-US" sz="200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 der </a:t>
            </a:r>
            <a:r>
              <a:rPr lang="en-US" sz="2000" b="1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rote Faden </a:t>
            </a:r>
            <a:r>
              <a:rPr lang="en-US" sz="200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in </a:t>
            </a:r>
            <a:r>
              <a:rPr lang="en-US" sz="2000" dirty="0" err="1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Ihrer</a:t>
            </a:r>
            <a:r>
              <a:rPr lang="en-US" sz="200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br>
              <a:rPr lang="en-US" sz="200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</a:br>
            <a:r>
              <a:rPr lang="en-US" sz="200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Zusammenarbeit </a:t>
            </a:r>
            <a:r>
              <a:rPr lang="en-US" sz="2000" dirty="0" err="1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mit</a:t>
            </a:r>
            <a:r>
              <a:rPr lang="en-US" sz="200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 uns. </a:t>
            </a:r>
          </a:p>
          <a:p>
            <a:pPr algn="l"/>
            <a:endParaRPr lang="en-US" sz="2000" dirty="0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 fontAlgn="t"/>
            <a:r>
              <a:rPr lang="de-DE" sz="2000" b="1" dirty="0"/>
              <a:t>Darin stehen: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de-DE" sz="2000" dirty="0"/>
              <a:t>Ihre nächsten Schritte,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de-DE" sz="2000" dirty="0"/>
              <a:t>wie das Jobcenter Sie konkret unterstützt und 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de-DE" sz="2000" dirty="0"/>
              <a:t>Ihre Ziele auf dem Weg in Arbeit oder Ausbildung.</a:t>
            </a:r>
          </a:p>
          <a:p>
            <a:pPr fontAlgn="t"/>
            <a:endParaRPr lang="de-DE" sz="2000" dirty="0"/>
          </a:p>
          <a:p>
            <a:pPr algn="l"/>
            <a:endParaRPr lang="en-US" sz="2000" dirty="0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</p:txBody>
      </p:sp>
      <p:sp>
        <p:nvSpPr>
          <p:cNvPr id="36" name="TextBox 22">
            <a:extLst>
              <a:ext uri="{FF2B5EF4-FFF2-40B4-BE49-F238E27FC236}">
                <a16:creationId xmlns:a16="http://schemas.microsoft.com/office/drawing/2014/main" id="{82CC89E9-B6BA-5A98-11CF-2030112F1777}"/>
              </a:ext>
            </a:extLst>
          </p:cNvPr>
          <p:cNvSpPr txBox="1"/>
          <p:nvPr/>
        </p:nvSpPr>
        <p:spPr>
          <a:xfrm>
            <a:off x="413327" y="3757006"/>
            <a:ext cx="5898607" cy="1011844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285750" indent="-285750" fontAlgn="t">
              <a:buFont typeface="Arial" panose="020B0604020202020204" pitchFamily="34" charset="0"/>
              <a:buChar char="•"/>
            </a:pPr>
            <a:endParaRPr lang="de-DE" sz="2000" dirty="0"/>
          </a:p>
        </p:txBody>
      </p:sp>
      <p:sp>
        <p:nvSpPr>
          <p:cNvPr id="41" name="TextBox 4">
            <a:extLst>
              <a:ext uri="{FF2B5EF4-FFF2-40B4-BE49-F238E27FC236}">
                <a16:creationId xmlns:a16="http://schemas.microsoft.com/office/drawing/2014/main" id="{75AEDC74-322D-B127-0562-FA541BF98D28}"/>
              </a:ext>
            </a:extLst>
          </p:cNvPr>
          <p:cNvSpPr txBox="1"/>
          <p:nvPr/>
        </p:nvSpPr>
        <p:spPr>
          <a:xfrm>
            <a:off x="0" y="2169869"/>
            <a:ext cx="10692000" cy="539013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682"/>
              </a:lnSpc>
            </a:pPr>
            <a:endParaRPr/>
          </a:p>
        </p:txBody>
      </p:sp>
      <p:sp>
        <p:nvSpPr>
          <p:cNvPr id="43" name="Freeform 3">
            <a:extLst>
              <a:ext uri="{FF2B5EF4-FFF2-40B4-BE49-F238E27FC236}">
                <a16:creationId xmlns:a16="http://schemas.microsoft.com/office/drawing/2014/main" id="{A3FD0AE0-E5AE-556B-228E-08589E122B16}"/>
              </a:ext>
            </a:extLst>
          </p:cNvPr>
          <p:cNvSpPr/>
          <p:nvPr/>
        </p:nvSpPr>
        <p:spPr>
          <a:xfrm>
            <a:off x="0" y="5938525"/>
            <a:ext cx="10692003" cy="1615167"/>
          </a:xfrm>
          <a:custGeom>
            <a:avLst/>
            <a:gdLst/>
            <a:ahLst/>
            <a:cxnLst/>
            <a:rect l="l" t="t" r="r" b="b"/>
            <a:pathLst>
              <a:path w="3831772" h="702830">
                <a:moveTo>
                  <a:pt x="0" y="0"/>
                </a:moveTo>
                <a:lnTo>
                  <a:pt x="3831772" y="0"/>
                </a:lnTo>
                <a:lnTo>
                  <a:pt x="3831772" y="702830"/>
                </a:lnTo>
                <a:lnTo>
                  <a:pt x="0" y="702830"/>
                </a:lnTo>
                <a:close/>
              </a:path>
            </a:pathLst>
          </a:custGeom>
          <a:solidFill>
            <a:srgbClr val="1800AD">
              <a:alpha val="4706"/>
            </a:srgbClr>
          </a:solidFill>
        </p:spPr>
        <p:txBody>
          <a:bodyPr/>
          <a:lstStyle/>
          <a:p>
            <a:endParaRPr lang="de-DE"/>
          </a:p>
        </p:txBody>
      </p:sp>
      <p:sp>
        <p:nvSpPr>
          <p:cNvPr id="44" name="TextBox 37">
            <a:extLst>
              <a:ext uri="{FF2B5EF4-FFF2-40B4-BE49-F238E27FC236}">
                <a16:creationId xmlns:a16="http://schemas.microsoft.com/office/drawing/2014/main" id="{0116846E-E4B8-F010-BF1D-90C9906E0317}"/>
              </a:ext>
            </a:extLst>
          </p:cNvPr>
          <p:cNvSpPr txBox="1"/>
          <p:nvPr/>
        </p:nvSpPr>
        <p:spPr>
          <a:xfrm>
            <a:off x="1980000" y="6444000"/>
            <a:ext cx="7342871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fontAlgn="t"/>
            <a:r>
              <a:rPr lang="de-DE" sz="2000" b="1" dirty="0"/>
              <a:t>Wichtig:</a:t>
            </a:r>
          </a:p>
          <a:p>
            <a:pPr fontAlgn="t"/>
            <a:r>
              <a:rPr lang="de-DE" sz="2000" dirty="0"/>
              <a:t>Den Plan passen wir regelmäßig </a:t>
            </a:r>
            <a:r>
              <a:rPr lang="de-DE" sz="2000" b="1" dirty="0"/>
              <a:t>gemeinsam mit Ihnen </a:t>
            </a:r>
            <a:r>
              <a:rPr lang="de-DE" sz="2000" dirty="0"/>
              <a:t>an.</a:t>
            </a:r>
          </a:p>
          <a:p>
            <a:pPr fontAlgn="t"/>
            <a:endParaRPr lang="de-DE" sz="2000" dirty="0"/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B387DDA1-5E84-51A5-F066-29A2C4B897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98" y="5585506"/>
            <a:ext cx="1615167" cy="1615167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F0B5C3E4-72A6-90E7-C1C2-D0771E4AB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87436" y="2236662"/>
            <a:ext cx="3259419" cy="42176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E6452-2638-04E1-1C1A-C985BD885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3">
            <a:extLst>
              <a:ext uri="{FF2B5EF4-FFF2-40B4-BE49-F238E27FC236}">
                <a16:creationId xmlns:a16="http://schemas.microsoft.com/office/drawing/2014/main" id="{435C655D-5426-DB42-C195-368BB11C69B1}"/>
              </a:ext>
            </a:extLst>
          </p:cNvPr>
          <p:cNvSpPr/>
          <p:nvPr/>
        </p:nvSpPr>
        <p:spPr>
          <a:xfrm>
            <a:off x="-28867" y="2441432"/>
            <a:ext cx="10720867" cy="5112260"/>
          </a:xfrm>
          <a:custGeom>
            <a:avLst/>
            <a:gdLst/>
            <a:ahLst/>
            <a:cxnLst/>
            <a:rect l="l" t="t" r="r" b="b"/>
            <a:pathLst>
              <a:path w="3831772" h="1931701">
                <a:moveTo>
                  <a:pt x="0" y="0"/>
                </a:moveTo>
                <a:lnTo>
                  <a:pt x="3831772" y="0"/>
                </a:lnTo>
                <a:lnTo>
                  <a:pt x="3831772" y="1931701"/>
                </a:lnTo>
                <a:lnTo>
                  <a:pt x="0" y="1931701"/>
                </a:lnTo>
                <a:close/>
              </a:path>
            </a:pathLst>
          </a:custGeom>
          <a:solidFill>
            <a:srgbClr val="5170FF">
              <a:alpha val="4706"/>
            </a:srgb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6FBD3F41-BB34-0DBF-BEAF-A2EAB53BA8AE}"/>
              </a:ext>
            </a:extLst>
          </p:cNvPr>
          <p:cNvSpPr/>
          <p:nvPr/>
        </p:nvSpPr>
        <p:spPr>
          <a:xfrm>
            <a:off x="362492" y="360000"/>
            <a:ext cx="1479007" cy="279845"/>
          </a:xfrm>
          <a:custGeom>
            <a:avLst/>
            <a:gdLst/>
            <a:ahLst/>
            <a:cxnLst/>
            <a:rect l="l" t="t" r="r" b="b"/>
            <a:pathLst>
              <a:path w="1882394" h="373126">
                <a:moveTo>
                  <a:pt x="0" y="186563"/>
                </a:moveTo>
                <a:cubicBezTo>
                  <a:pt x="0" y="83566"/>
                  <a:pt x="83566" y="0"/>
                  <a:pt x="186563" y="0"/>
                </a:cubicBezTo>
                <a:lnTo>
                  <a:pt x="1695831" y="0"/>
                </a:lnTo>
                <a:cubicBezTo>
                  <a:pt x="1798828" y="0"/>
                  <a:pt x="1882394" y="83566"/>
                  <a:pt x="1882394" y="186563"/>
                </a:cubicBezTo>
                <a:cubicBezTo>
                  <a:pt x="1882394" y="289560"/>
                  <a:pt x="1798828" y="373126"/>
                  <a:pt x="1695831" y="373126"/>
                </a:cubicBezTo>
                <a:lnTo>
                  <a:pt x="186563" y="373126"/>
                </a:lnTo>
                <a:cubicBezTo>
                  <a:pt x="83566" y="373126"/>
                  <a:pt x="0" y="289560"/>
                  <a:pt x="0" y="186563"/>
                </a:cubicBezTo>
                <a:close/>
              </a:path>
            </a:pathLst>
          </a:custGeom>
          <a:solidFill>
            <a:srgbClr val="CEDBE6"/>
          </a:solidFill>
        </p:spPr>
        <p:txBody>
          <a:bodyPr/>
          <a:lstStyle/>
          <a:p>
            <a:endParaRPr lang="de-DE"/>
          </a:p>
        </p:txBody>
      </p:sp>
      <p:sp>
        <p:nvSpPr>
          <p:cNvPr id="41" name="TextBox 4">
            <a:extLst>
              <a:ext uri="{FF2B5EF4-FFF2-40B4-BE49-F238E27FC236}">
                <a16:creationId xmlns:a16="http://schemas.microsoft.com/office/drawing/2014/main" id="{C0AAF8ED-6890-7000-A499-094860C4F3D7}"/>
              </a:ext>
            </a:extLst>
          </p:cNvPr>
          <p:cNvSpPr txBox="1"/>
          <p:nvPr/>
        </p:nvSpPr>
        <p:spPr>
          <a:xfrm>
            <a:off x="0" y="2169869"/>
            <a:ext cx="10692000" cy="539013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682"/>
              </a:lnSpc>
            </a:pPr>
            <a:endParaRPr/>
          </a:p>
        </p:txBody>
      </p:sp>
      <p:sp>
        <p:nvSpPr>
          <p:cNvPr id="43" name="Freeform 3">
            <a:extLst>
              <a:ext uri="{FF2B5EF4-FFF2-40B4-BE49-F238E27FC236}">
                <a16:creationId xmlns:a16="http://schemas.microsoft.com/office/drawing/2014/main" id="{71E452B1-D706-1CCA-E308-EC2EEA4CCFAE}"/>
              </a:ext>
            </a:extLst>
          </p:cNvPr>
          <p:cNvSpPr/>
          <p:nvPr/>
        </p:nvSpPr>
        <p:spPr>
          <a:xfrm>
            <a:off x="0" y="5938525"/>
            <a:ext cx="10692003" cy="1615167"/>
          </a:xfrm>
          <a:custGeom>
            <a:avLst/>
            <a:gdLst/>
            <a:ahLst/>
            <a:cxnLst/>
            <a:rect l="l" t="t" r="r" b="b"/>
            <a:pathLst>
              <a:path w="3831772" h="702830">
                <a:moveTo>
                  <a:pt x="0" y="0"/>
                </a:moveTo>
                <a:lnTo>
                  <a:pt x="3831772" y="0"/>
                </a:lnTo>
                <a:lnTo>
                  <a:pt x="3831772" y="702830"/>
                </a:lnTo>
                <a:lnTo>
                  <a:pt x="0" y="702830"/>
                </a:lnTo>
                <a:close/>
              </a:path>
            </a:pathLst>
          </a:custGeom>
          <a:solidFill>
            <a:srgbClr val="1800AD">
              <a:alpha val="4706"/>
            </a:srgbClr>
          </a:solidFill>
        </p:spPr>
        <p:txBody>
          <a:bodyPr/>
          <a:lstStyle/>
          <a:p>
            <a:endParaRPr lang="de-DE"/>
          </a:p>
        </p:txBody>
      </p:sp>
      <p:sp>
        <p:nvSpPr>
          <p:cNvPr id="44" name="TextBox 37">
            <a:extLst>
              <a:ext uri="{FF2B5EF4-FFF2-40B4-BE49-F238E27FC236}">
                <a16:creationId xmlns:a16="http://schemas.microsoft.com/office/drawing/2014/main" id="{10C67F4B-C263-DAE9-2062-5892275DBC4E}"/>
              </a:ext>
            </a:extLst>
          </p:cNvPr>
          <p:cNvSpPr txBox="1"/>
          <p:nvPr/>
        </p:nvSpPr>
        <p:spPr>
          <a:xfrm>
            <a:off x="1980000" y="6444000"/>
            <a:ext cx="7342871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fontAlgn="t"/>
            <a:r>
              <a:rPr lang="de-DE" sz="2000" dirty="0"/>
              <a:t>Gemeinsam erstellen wir für Sie einen </a:t>
            </a:r>
            <a:r>
              <a:rPr lang="de-DE" sz="2000" b="1" dirty="0"/>
              <a:t>„Kooperationsplan“</a:t>
            </a:r>
            <a:r>
              <a:rPr lang="de-DE" sz="2000" dirty="0"/>
              <a:t>. </a:t>
            </a:r>
            <a:br>
              <a:rPr lang="de-DE" sz="2000" dirty="0"/>
            </a:br>
            <a:r>
              <a:rPr lang="de-DE" sz="2000" dirty="0"/>
              <a:t>Das ist Ihr Fahrplan für Ihren Weg zurück in Arbeit.</a:t>
            </a:r>
          </a:p>
        </p:txBody>
      </p:sp>
      <p:sp>
        <p:nvSpPr>
          <p:cNvPr id="2" name="TextBox 37">
            <a:extLst>
              <a:ext uri="{FF2B5EF4-FFF2-40B4-BE49-F238E27FC236}">
                <a16:creationId xmlns:a16="http://schemas.microsoft.com/office/drawing/2014/main" id="{46B1FBD1-1686-C441-916E-C771A00B269C}"/>
              </a:ext>
            </a:extLst>
          </p:cNvPr>
          <p:cNvSpPr txBox="1"/>
          <p:nvPr/>
        </p:nvSpPr>
        <p:spPr>
          <a:xfrm>
            <a:off x="393700" y="2790000"/>
            <a:ext cx="914400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Das </a:t>
            </a:r>
            <a:r>
              <a:rPr lang="en-US" sz="2000" dirty="0" err="1">
                <a:latin typeface="Aptos"/>
                <a:ea typeface="Aptos"/>
                <a:cs typeface="Aptos"/>
                <a:sym typeface="Aptos"/>
              </a:rPr>
              <a:t>erste</a:t>
            </a:r>
            <a:r>
              <a:rPr lang="en-US" sz="2000" dirty="0">
                <a:solidFill>
                  <a:srgbClr val="FF0000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Gespräch</a:t>
            </a:r>
            <a:r>
              <a:rPr lang="en-US" sz="200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findet</a:t>
            </a:r>
            <a:r>
              <a:rPr lang="en-US" sz="2000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de-DE" sz="2000" dirty="0"/>
              <a:t>künftig immer </a:t>
            </a:r>
            <a:r>
              <a:rPr lang="de-DE" sz="2000" b="1" dirty="0"/>
              <a:t>persönlich</a:t>
            </a:r>
            <a:r>
              <a:rPr lang="de-DE" sz="2000" dirty="0"/>
              <a:t> bei uns </a:t>
            </a:r>
            <a:br>
              <a:rPr lang="de-DE" sz="2000" dirty="0"/>
            </a:br>
            <a:r>
              <a:rPr lang="de-DE" sz="2000" dirty="0"/>
              <a:t>im Jobcenter statt.</a:t>
            </a:r>
          </a:p>
          <a:p>
            <a:pPr fontAlgn="t"/>
            <a:endParaRPr lang="de-DE" sz="2000" b="1" dirty="0"/>
          </a:p>
          <a:p>
            <a:pPr fontAlgn="t"/>
            <a:r>
              <a:rPr lang="de-DE" sz="2000" b="1" dirty="0"/>
              <a:t>Warum?</a:t>
            </a:r>
          </a:p>
          <a:p>
            <a:pPr fontAlgn="t"/>
            <a:r>
              <a:rPr lang="de-DE" sz="2000" dirty="0"/>
              <a:t>Damit wir uns </a:t>
            </a:r>
            <a:r>
              <a:rPr lang="de-DE" sz="2000" b="1" dirty="0"/>
              <a:t>kennenlernen</a:t>
            </a:r>
            <a:r>
              <a:rPr lang="de-DE" sz="2000" dirty="0"/>
              <a:t> können und klar wird:</a:t>
            </a:r>
          </a:p>
          <a:p>
            <a:pPr fontAlgn="t"/>
            <a:endParaRPr lang="de-DE" sz="2000" dirty="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de-DE" sz="2000" dirty="0"/>
              <a:t>Wo stehen Sie gerade? 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de-DE" sz="2000" dirty="0"/>
              <a:t>Was sind Ihre nächsten Schritte?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ea typeface="Calibri"/>
                <a:cs typeface="Calibri"/>
              </a:rPr>
              <a:t>Wie kann das Jobcenter Sie unterstützen?</a:t>
            </a:r>
          </a:p>
        </p:txBody>
      </p:sp>
      <p:grpSp>
        <p:nvGrpSpPr>
          <p:cNvPr id="4" name="Group 17">
            <a:extLst>
              <a:ext uri="{FF2B5EF4-FFF2-40B4-BE49-F238E27FC236}">
                <a16:creationId xmlns:a16="http://schemas.microsoft.com/office/drawing/2014/main" id="{E12854DB-B0F3-791F-92DF-F27450A157C3}"/>
              </a:ext>
            </a:extLst>
          </p:cNvPr>
          <p:cNvGrpSpPr/>
          <p:nvPr/>
        </p:nvGrpSpPr>
        <p:grpSpPr>
          <a:xfrm>
            <a:off x="362492" y="360000"/>
            <a:ext cx="1479008" cy="279816"/>
            <a:chOff x="0" y="0"/>
            <a:chExt cx="1882395" cy="373088"/>
          </a:xfrm>
        </p:grpSpPr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827DA9A7-E142-EE65-1A0A-6EFBB7A840DF}"/>
                </a:ext>
              </a:extLst>
            </p:cNvPr>
            <p:cNvSpPr/>
            <p:nvPr/>
          </p:nvSpPr>
          <p:spPr>
            <a:xfrm>
              <a:off x="0" y="0"/>
              <a:ext cx="1882395" cy="373087"/>
            </a:xfrm>
            <a:custGeom>
              <a:avLst/>
              <a:gdLst/>
              <a:ahLst/>
              <a:cxnLst/>
              <a:rect l="l" t="t" r="r" b="b"/>
              <a:pathLst>
                <a:path w="1882395" h="373087">
                  <a:moveTo>
                    <a:pt x="0" y="0"/>
                  </a:moveTo>
                  <a:lnTo>
                    <a:pt x="1882395" y="0"/>
                  </a:lnTo>
                  <a:lnTo>
                    <a:pt x="1882395" y="373087"/>
                  </a:lnTo>
                  <a:lnTo>
                    <a:pt x="0" y="37308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8310" b="-48310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TextBox 19">
              <a:extLst>
                <a:ext uri="{FF2B5EF4-FFF2-40B4-BE49-F238E27FC236}">
                  <a16:creationId xmlns:a16="http://schemas.microsoft.com/office/drawing/2014/main" id="{84262CD5-5193-6806-7624-CF203117AEAB}"/>
                </a:ext>
              </a:extLst>
            </p:cNvPr>
            <p:cNvSpPr txBox="1"/>
            <p:nvPr/>
          </p:nvSpPr>
          <p:spPr>
            <a:xfrm>
              <a:off x="0" y="0"/>
              <a:ext cx="1882394" cy="37308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388"/>
                </a:lnSpc>
              </a:pPr>
              <a:r>
                <a:rPr lang="en-US" sz="1101" b="1" dirty="0">
                  <a:solidFill>
                    <a:srgbClr val="000000"/>
                  </a:solidFill>
                  <a:latin typeface="Aptos Bold"/>
                  <a:ea typeface="Aptos Bold"/>
                  <a:cs typeface="Aptos Bold"/>
                  <a:sym typeface="Aptos Bold"/>
                </a:rPr>
                <a:t>Neu ab 1. Juli 2026</a:t>
              </a:r>
            </a:p>
          </p:txBody>
        </p: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87954782-D4B7-B12E-4BC1-91B708C18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" r="41875" b="32654"/>
          <a:stretch>
            <a:fillRect/>
          </a:stretch>
        </p:blipFill>
        <p:spPr>
          <a:xfrm>
            <a:off x="6617066" y="-407683"/>
            <a:ext cx="4074934" cy="472122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F10F36F-B1DA-D6AF-BB24-C5051B32F9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06" y="5759450"/>
            <a:ext cx="1952406" cy="2017487"/>
          </a:xfrm>
          <a:prstGeom prst="rect">
            <a:avLst/>
          </a:prstGeom>
        </p:spPr>
      </p:pic>
      <p:sp>
        <p:nvSpPr>
          <p:cNvPr id="7" name="TextBox 27">
            <a:extLst>
              <a:ext uri="{FF2B5EF4-FFF2-40B4-BE49-F238E27FC236}">
                <a16:creationId xmlns:a16="http://schemas.microsoft.com/office/drawing/2014/main" id="{3CB27CD9-F611-AABE-C3E8-A01516401ED6}"/>
              </a:ext>
            </a:extLst>
          </p:cNvPr>
          <p:cNvSpPr txBox="1"/>
          <p:nvPr/>
        </p:nvSpPr>
        <p:spPr>
          <a:xfrm>
            <a:off x="362492" y="900000"/>
            <a:ext cx="879420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spc="-43" dirty="0">
                <a:solidFill>
                  <a:srgbClr val="000000"/>
                </a:solidFill>
                <a:latin typeface="Aptos" panose="020B0004020202020204" pitchFamily="34" charset="0"/>
                <a:ea typeface="Aptos Bold"/>
                <a:cs typeface="Aptos Bold"/>
                <a:sym typeface="Aptos Bold"/>
              </a:rPr>
              <a:t>Das </a:t>
            </a:r>
            <a:r>
              <a:rPr lang="en-US" sz="4000" b="1" spc="-43" dirty="0" err="1">
                <a:solidFill>
                  <a:srgbClr val="000000"/>
                </a:solidFill>
                <a:latin typeface="Aptos" panose="020B0004020202020204" pitchFamily="34" charset="0"/>
                <a:ea typeface="Aptos Bold"/>
                <a:cs typeface="Aptos Bold"/>
                <a:sym typeface="Aptos Bold"/>
              </a:rPr>
              <a:t>erste</a:t>
            </a:r>
            <a:r>
              <a:rPr lang="en-US" sz="4000" b="1" spc="-43" dirty="0">
                <a:solidFill>
                  <a:srgbClr val="000000"/>
                </a:solidFill>
                <a:latin typeface="Aptos" panose="020B0004020202020204" pitchFamily="34" charset="0"/>
                <a:ea typeface="Aptos Bold"/>
                <a:cs typeface="Aptos Bold"/>
                <a:sym typeface="Aptos Bold"/>
              </a:rPr>
              <a:t> </a:t>
            </a:r>
            <a:r>
              <a:rPr lang="en-US" sz="4000" b="1" spc="-43" dirty="0" err="1">
                <a:solidFill>
                  <a:srgbClr val="000000"/>
                </a:solidFill>
                <a:latin typeface="Aptos" panose="020B0004020202020204" pitchFamily="34" charset="0"/>
                <a:ea typeface="Aptos Bold"/>
                <a:cs typeface="Aptos Bold"/>
                <a:sym typeface="Aptos Bold"/>
              </a:rPr>
              <a:t>Gespräch</a:t>
            </a:r>
            <a:endParaRPr lang="en-US" sz="4000" b="1" spc="-43" dirty="0">
              <a:solidFill>
                <a:srgbClr val="000000"/>
              </a:solidFill>
              <a:latin typeface="Aptos" panose="020B0004020202020204" pitchFamily="34" charset="0"/>
              <a:ea typeface="Aptos Bold"/>
              <a:cs typeface="Aptos Bold"/>
              <a:sym typeface="Aptos Bold"/>
            </a:endParaRPr>
          </a:p>
        </p:txBody>
      </p:sp>
    </p:spTree>
    <p:extLst>
      <p:ext uri="{BB962C8B-B14F-4D97-AF65-F5344CB8AC3E}">
        <p14:creationId xmlns:p14="http://schemas.microsoft.com/office/powerpoint/2010/main" val="772709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3A1BA-EB70-E020-96C4-C7078D6EA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3">
            <a:extLst>
              <a:ext uri="{FF2B5EF4-FFF2-40B4-BE49-F238E27FC236}">
                <a16:creationId xmlns:a16="http://schemas.microsoft.com/office/drawing/2014/main" id="{CF685F43-7CEB-4C29-912D-8AA0AA7371BF}"/>
              </a:ext>
            </a:extLst>
          </p:cNvPr>
          <p:cNvSpPr/>
          <p:nvPr/>
        </p:nvSpPr>
        <p:spPr>
          <a:xfrm>
            <a:off x="-28867" y="2441432"/>
            <a:ext cx="10720867" cy="5112260"/>
          </a:xfrm>
          <a:custGeom>
            <a:avLst/>
            <a:gdLst/>
            <a:ahLst/>
            <a:cxnLst/>
            <a:rect l="l" t="t" r="r" b="b"/>
            <a:pathLst>
              <a:path w="3831772" h="1931701">
                <a:moveTo>
                  <a:pt x="0" y="0"/>
                </a:moveTo>
                <a:lnTo>
                  <a:pt x="3831772" y="0"/>
                </a:lnTo>
                <a:lnTo>
                  <a:pt x="3831772" y="1931701"/>
                </a:lnTo>
                <a:lnTo>
                  <a:pt x="0" y="1931701"/>
                </a:lnTo>
                <a:close/>
              </a:path>
            </a:pathLst>
          </a:custGeom>
          <a:solidFill>
            <a:srgbClr val="5170FF">
              <a:alpha val="4706"/>
            </a:srgb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43" name="Freeform 3">
            <a:extLst>
              <a:ext uri="{FF2B5EF4-FFF2-40B4-BE49-F238E27FC236}">
                <a16:creationId xmlns:a16="http://schemas.microsoft.com/office/drawing/2014/main" id="{84FCA02E-0E82-AE9B-5D2E-2FFAF583F6DA}"/>
              </a:ext>
            </a:extLst>
          </p:cNvPr>
          <p:cNvSpPr/>
          <p:nvPr/>
        </p:nvSpPr>
        <p:spPr>
          <a:xfrm>
            <a:off x="0" y="5938525"/>
            <a:ext cx="10692003" cy="1615167"/>
          </a:xfrm>
          <a:custGeom>
            <a:avLst/>
            <a:gdLst/>
            <a:ahLst/>
            <a:cxnLst/>
            <a:rect l="l" t="t" r="r" b="b"/>
            <a:pathLst>
              <a:path w="3831772" h="702830">
                <a:moveTo>
                  <a:pt x="0" y="0"/>
                </a:moveTo>
                <a:lnTo>
                  <a:pt x="3831772" y="0"/>
                </a:lnTo>
                <a:lnTo>
                  <a:pt x="3831772" y="702830"/>
                </a:lnTo>
                <a:lnTo>
                  <a:pt x="0" y="702830"/>
                </a:lnTo>
                <a:close/>
              </a:path>
            </a:pathLst>
          </a:custGeom>
          <a:solidFill>
            <a:srgbClr val="1800AD">
              <a:alpha val="4706"/>
            </a:srgbClr>
          </a:solidFill>
        </p:spPr>
        <p:txBody>
          <a:bodyPr/>
          <a:lstStyle/>
          <a:p>
            <a:endParaRPr lang="de-DE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FAD29D46-E762-AB4D-0DFA-AA9DC83D9B66}"/>
              </a:ext>
            </a:extLst>
          </p:cNvPr>
          <p:cNvSpPr/>
          <p:nvPr/>
        </p:nvSpPr>
        <p:spPr>
          <a:xfrm>
            <a:off x="362492" y="360000"/>
            <a:ext cx="1479007" cy="279845"/>
          </a:xfrm>
          <a:custGeom>
            <a:avLst/>
            <a:gdLst/>
            <a:ahLst/>
            <a:cxnLst/>
            <a:rect l="l" t="t" r="r" b="b"/>
            <a:pathLst>
              <a:path w="1882394" h="373126">
                <a:moveTo>
                  <a:pt x="0" y="186563"/>
                </a:moveTo>
                <a:cubicBezTo>
                  <a:pt x="0" y="83566"/>
                  <a:pt x="83566" y="0"/>
                  <a:pt x="186563" y="0"/>
                </a:cubicBezTo>
                <a:lnTo>
                  <a:pt x="1695831" y="0"/>
                </a:lnTo>
                <a:cubicBezTo>
                  <a:pt x="1798828" y="0"/>
                  <a:pt x="1882394" y="83566"/>
                  <a:pt x="1882394" y="186563"/>
                </a:cubicBezTo>
                <a:cubicBezTo>
                  <a:pt x="1882394" y="289560"/>
                  <a:pt x="1798828" y="373126"/>
                  <a:pt x="1695831" y="373126"/>
                </a:cubicBezTo>
                <a:lnTo>
                  <a:pt x="186563" y="373126"/>
                </a:lnTo>
                <a:cubicBezTo>
                  <a:pt x="83566" y="373126"/>
                  <a:pt x="0" y="289560"/>
                  <a:pt x="0" y="186563"/>
                </a:cubicBezTo>
                <a:close/>
              </a:path>
            </a:pathLst>
          </a:custGeom>
          <a:solidFill>
            <a:srgbClr val="CEDBE6"/>
          </a:solidFill>
        </p:spPr>
        <p:txBody>
          <a:bodyPr/>
          <a:lstStyle/>
          <a:p>
            <a:endParaRPr lang="de-DE"/>
          </a:p>
        </p:txBody>
      </p:sp>
      <p:sp>
        <p:nvSpPr>
          <p:cNvPr id="44" name="TextBox 37">
            <a:extLst>
              <a:ext uri="{FF2B5EF4-FFF2-40B4-BE49-F238E27FC236}">
                <a16:creationId xmlns:a16="http://schemas.microsoft.com/office/drawing/2014/main" id="{9B8626FD-9609-D77F-FAA8-7E2BC74BB154}"/>
              </a:ext>
            </a:extLst>
          </p:cNvPr>
          <p:cNvSpPr txBox="1"/>
          <p:nvPr/>
        </p:nvSpPr>
        <p:spPr>
          <a:xfrm>
            <a:off x="1980000" y="6444000"/>
            <a:ext cx="80149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t"/>
            <a:r>
              <a:rPr lang="de-DE" sz="2000" b="1" dirty="0"/>
              <a:t>Unser Ziel ist, </a:t>
            </a:r>
            <a:r>
              <a:rPr lang="de-DE" sz="2000" dirty="0"/>
              <a:t>dass Sie nachhaltig in Arbeit kommen – </a:t>
            </a:r>
            <a:r>
              <a:rPr lang="de-DE" sz="2000" b="1" dirty="0"/>
              <a:t>keine kurzfristige Übergangslösung</a:t>
            </a:r>
            <a:r>
              <a:rPr lang="de-DE" sz="2000" dirty="0"/>
              <a:t>.</a:t>
            </a:r>
          </a:p>
        </p:txBody>
      </p:sp>
      <p:sp>
        <p:nvSpPr>
          <p:cNvPr id="2" name="TextBox 37">
            <a:extLst>
              <a:ext uri="{FF2B5EF4-FFF2-40B4-BE49-F238E27FC236}">
                <a16:creationId xmlns:a16="http://schemas.microsoft.com/office/drawing/2014/main" id="{7E50EF73-5728-C5CA-EF91-C1B4E3C0401E}"/>
              </a:ext>
            </a:extLst>
          </p:cNvPr>
          <p:cNvSpPr txBox="1"/>
          <p:nvPr/>
        </p:nvSpPr>
        <p:spPr>
          <a:xfrm>
            <a:off x="393700" y="2790000"/>
            <a:ext cx="914400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t"/>
            <a:r>
              <a:rPr lang="de-DE" sz="2000" dirty="0"/>
              <a:t>Wenn Sie zu uns kommen, schauen wir zuerst:</a:t>
            </a:r>
          </a:p>
          <a:p>
            <a:pPr fontAlgn="t"/>
            <a:r>
              <a:rPr lang="de-DE" sz="2000" dirty="0"/>
              <a:t>Können Sie </a:t>
            </a:r>
            <a:r>
              <a:rPr lang="de-DE" sz="2000" b="1" dirty="0"/>
              <a:t>direkt vermittelt </a:t>
            </a:r>
            <a:r>
              <a:rPr lang="de-DE" sz="2000" dirty="0"/>
              <a:t>werden?</a:t>
            </a:r>
          </a:p>
          <a:p>
            <a:pPr fontAlgn="t"/>
            <a:endParaRPr lang="de-DE" sz="2000" b="1" dirty="0"/>
          </a:p>
          <a:p>
            <a:pPr fontAlgn="t"/>
            <a:r>
              <a:rPr lang="de-DE" sz="2000" b="1" dirty="0"/>
              <a:t>Falls </a:t>
            </a:r>
            <a:r>
              <a:rPr lang="de-DE" sz="2000" b="1" dirty="0">
                <a:solidFill>
                  <a:srgbClr val="C00000"/>
                </a:solidFill>
              </a:rPr>
              <a:t>JA</a:t>
            </a:r>
            <a:r>
              <a:rPr lang="de-DE" sz="2000" b="1" dirty="0"/>
              <a:t>:</a:t>
            </a:r>
          </a:p>
          <a:p>
            <a:pPr fontAlgn="t"/>
            <a:r>
              <a:rPr lang="de-DE" sz="2000" dirty="0"/>
              <a:t>Geht's so schnell wie möglich in Arbeit oder Ausbildung.</a:t>
            </a:r>
          </a:p>
          <a:p>
            <a:pPr fontAlgn="t"/>
            <a:endParaRPr lang="de-DE" sz="2000" dirty="0"/>
          </a:p>
          <a:p>
            <a:pPr fontAlgn="t"/>
            <a:r>
              <a:rPr lang="de-DE" sz="2000" b="1" dirty="0"/>
              <a:t>Falls </a:t>
            </a:r>
            <a:r>
              <a:rPr lang="de-DE" sz="2000" b="1" dirty="0">
                <a:solidFill>
                  <a:srgbClr val="C00000"/>
                </a:solidFill>
              </a:rPr>
              <a:t>NEIN</a:t>
            </a:r>
            <a:r>
              <a:rPr lang="de-DE" sz="2000" b="1" dirty="0"/>
              <a:t>:</a:t>
            </a:r>
          </a:p>
          <a:p>
            <a:pPr fontAlgn="t"/>
            <a:r>
              <a:rPr lang="de-DE" sz="2000" dirty="0"/>
              <a:t>Dann schauen wir gemeinsam, was Sie weiterbringt.</a:t>
            </a:r>
          </a:p>
          <a:p>
            <a:pPr fontAlgn="t"/>
            <a:endParaRPr lang="de-DE" sz="2000" dirty="0"/>
          </a:p>
        </p:txBody>
      </p:sp>
      <p:grpSp>
        <p:nvGrpSpPr>
          <p:cNvPr id="4" name="Group 17">
            <a:extLst>
              <a:ext uri="{FF2B5EF4-FFF2-40B4-BE49-F238E27FC236}">
                <a16:creationId xmlns:a16="http://schemas.microsoft.com/office/drawing/2014/main" id="{97331DBD-79D4-5242-38E5-9F9DC6E190FC}"/>
              </a:ext>
            </a:extLst>
          </p:cNvPr>
          <p:cNvGrpSpPr/>
          <p:nvPr/>
        </p:nvGrpSpPr>
        <p:grpSpPr>
          <a:xfrm>
            <a:off x="362492" y="360000"/>
            <a:ext cx="1479008" cy="279816"/>
            <a:chOff x="0" y="0"/>
            <a:chExt cx="1882395" cy="373088"/>
          </a:xfrm>
        </p:grpSpPr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AA865A8D-3024-C39B-56E8-79EEFD7DA109}"/>
                </a:ext>
              </a:extLst>
            </p:cNvPr>
            <p:cNvSpPr/>
            <p:nvPr/>
          </p:nvSpPr>
          <p:spPr>
            <a:xfrm>
              <a:off x="0" y="0"/>
              <a:ext cx="1882395" cy="373087"/>
            </a:xfrm>
            <a:custGeom>
              <a:avLst/>
              <a:gdLst/>
              <a:ahLst/>
              <a:cxnLst/>
              <a:rect l="l" t="t" r="r" b="b"/>
              <a:pathLst>
                <a:path w="1882395" h="373087">
                  <a:moveTo>
                    <a:pt x="0" y="0"/>
                  </a:moveTo>
                  <a:lnTo>
                    <a:pt x="1882395" y="0"/>
                  </a:lnTo>
                  <a:lnTo>
                    <a:pt x="1882395" y="373087"/>
                  </a:lnTo>
                  <a:lnTo>
                    <a:pt x="0" y="37308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8310" b="-48310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TextBox 19">
              <a:extLst>
                <a:ext uri="{FF2B5EF4-FFF2-40B4-BE49-F238E27FC236}">
                  <a16:creationId xmlns:a16="http://schemas.microsoft.com/office/drawing/2014/main" id="{9B9DC6A4-8F96-38EC-25F5-B07B2B757AF5}"/>
                </a:ext>
              </a:extLst>
            </p:cNvPr>
            <p:cNvSpPr txBox="1"/>
            <p:nvPr/>
          </p:nvSpPr>
          <p:spPr>
            <a:xfrm>
              <a:off x="0" y="0"/>
              <a:ext cx="1882394" cy="37308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388"/>
                </a:lnSpc>
              </a:pPr>
              <a:r>
                <a:rPr lang="en-US" sz="1101" b="1" dirty="0">
                  <a:solidFill>
                    <a:srgbClr val="000000"/>
                  </a:solidFill>
                  <a:latin typeface="Aptos Bold"/>
                  <a:ea typeface="Aptos Bold"/>
                  <a:cs typeface="Aptos Bold"/>
                  <a:sym typeface="Aptos Bold"/>
                </a:rPr>
                <a:t>Neu ab 1. Juli 2026</a:t>
              </a:r>
            </a:p>
          </p:txBody>
        </p:sp>
      </p:grpSp>
      <p:pic>
        <p:nvPicPr>
          <p:cNvPr id="10" name="Grafik 9">
            <a:extLst>
              <a:ext uri="{FF2B5EF4-FFF2-40B4-BE49-F238E27FC236}">
                <a16:creationId xmlns:a16="http://schemas.microsoft.com/office/drawing/2014/main" id="{6F25FA6F-C84A-B364-508E-96FF4D396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26348" y="1133343"/>
            <a:ext cx="2000103" cy="200010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9F6EDC7-152D-8D8A-DA52-0651DC9B9A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97748" y="3104942"/>
            <a:ext cx="2000103" cy="200010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D2E7BDA2-C700-25B9-4093-7D2447AA6B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6315" y="6093065"/>
            <a:ext cx="1266585" cy="1266585"/>
          </a:xfrm>
          <a:prstGeom prst="rect">
            <a:avLst/>
          </a:prstGeom>
        </p:spPr>
      </p:pic>
      <p:sp>
        <p:nvSpPr>
          <p:cNvPr id="3" name="TextBox 27">
            <a:extLst>
              <a:ext uri="{FF2B5EF4-FFF2-40B4-BE49-F238E27FC236}">
                <a16:creationId xmlns:a16="http://schemas.microsoft.com/office/drawing/2014/main" id="{AFC6D7B8-BCC3-1FBF-2BC8-614E15EFB7A3}"/>
              </a:ext>
            </a:extLst>
          </p:cNvPr>
          <p:cNvSpPr txBox="1"/>
          <p:nvPr/>
        </p:nvSpPr>
        <p:spPr>
          <a:xfrm>
            <a:off x="362492" y="900000"/>
            <a:ext cx="879420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spc="-43" dirty="0">
                <a:solidFill>
                  <a:srgbClr val="000000"/>
                </a:solidFill>
                <a:latin typeface="Aptos" panose="020B0004020202020204" pitchFamily="34" charset="0"/>
                <a:ea typeface="Aptos Bold"/>
                <a:cs typeface="Aptos Bold"/>
                <a:sym typeface="Aptos Bold"/>
              </a:rPr>
              <a:t>Schnell in Arbeit?</a:t>
            </a:r>
          </a:p>
        </p:txBody>
      </p:sp>
    </p:spTree>
    <p:extLst>
      <p:ext uri="{BB962C8B-B14F-4D97-AF65-F5344CB8AC3E}">
        <p14:creationId xmlns:p14="http://schemas.microsoft.com/office/powerpoint/2010/main" val="2260585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de86a5e2-8478-406d-9c97-5a54a189bb43" xsi:nil="true"/>
    <lcf76f155ced4ddcb4097134ff3c332f xmlns="de86a5e2-8478-406d-9c97-5a54a189bb43">
      <Terms xmlns="http://schemas.microsoft.com/office/infopath/2007/PartnerControls"/>
    </lcf76f155ced4ddcb4097134ff3c332f>
    <TaxCatchAll xmlns="a8c33073-92ea-4cb6-9e90-403cbcc76e0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3D2CB203BABD47A32F5D93A013526B" ma:contentTypeVersion="15" ma:contentTypeDescription="Create a new document." ma:contentTypeScope="" ma:versionID="9eb1728a85b11a90243470752b80e671">
  <xsd:schema xmlns:xsd="http://www.w3.org/2001/XMLSchema" xmlns:xs="http://www.w3.org/2001/XMLSchema" xmlns:p="http://schemas.microsoft.com/office/2006/metadata/properties" xmlns:ns2="de86a5e2-8478-406d-9c97-5a54a189bb43" xmlns:ns3="a8c33073-92ea-4cb6-9e90-403cbcc76e0f" targetNamespace="http://schemas.microsoft.com/office/2006/metadata/properties" ma:root="true" ma:fieldsID="306fe04d3f4225d2564dda73c0332e5b" ns2:_="" ns3:_="">
    <xsd:import namespace="de86a5e2-8478-406d-9c97-5a54a189bb43"/>
    <xsd:import namespace="a8c33073-92ea-4cb6-9e90-403cbcc76e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Statu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Billing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86a5e2-8478-406d-9c97-5a54a189b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Status" ma:index="12" nillable="true" ma:displayName="Status" ma:format="Dropdown" ma:internalName="Status">
      <xsd:simpleType>
        <xsd:restriction base="dms:Choice">
          <xsd:enumeration value="Entwurf"/>
          <xsd:enumeration value="in Abstimmung"/>
          <xsd:enumeration value="freigegeben"/>
          <xsd:enumeration value="alt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29376417-b28c-4768-9f0a-a4ce73b005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c33073-92ea-4cb6-9e90-403cbcc76e0f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03c437e2-4a95-4dec-8a53-0ff327bc6e4f}" ma:internalName="TaxCatchAll" ma:showField="CatchAllData" ma:web="a8c33073-92ea-4cb6-9e90-403cbcc76e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A454E6-542B-4C14-B326-0ADFDD82D64E}">
  <ds:schemaRefs>
    <ds:schemaRef ds:uri="http://purl.org/dc/elements/1.1/"/>
    <ds:schemaRef ds:uri="http://purl.org/dc/terms/"/>
    <ds:schemaRef ds:uri="http://www.w3.org/XML/1998/namespace"/>
    <ds:schemaRef ds:uri="de86a5e2-8478-406d-9c97-5a54a189bb43"/>
    <ds:schemaRef ds:uri="a8c33073-92ea-4cb6-9e90-403cbcc76e0f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55774AF-CAF9-4FD8-845A-EC2E14AB42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5FEC5B-481E-4174-B9C5-7FD7597EF0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86a5e2-8478-406d-9c97-5a54a189bb43"/>
    <ds:schemaRef ds:uri="a8c33073-92ea-4cb6-9e90-403cbcc76e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939</Words>
  <Application>Microsoft Office PowerPoint</Application>
  <PresentationFormat>Benutzerdefiniert</PresentationFormat>
  <Paragraphs>165</Paragraphs>
  <Slides>12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Aptos Bold</vt:lpstr>
      <vt:lpstr>Aptos Italics</vt:lpstr>
      <vt:lpstr>Aptos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Grundsicherung_Grafiken_A4</dc:title>
  <dc:creator>Gürer Pinar</dc:creator>
  <cp:lastModifiedBy>Eryilmaz-Rehse Fadime</cp:lastModifiedBy>
  <cp:revision>10</cp:revision>
  <dcterms:created xsi:type="dcterms:W3CDTF">2006-08-16T00:00:00Z</dcterms:created>
  <dcterms:modified xsi:type="dcterms:W3CDTF">2026-07-07T09:53:08Z</dcterms:modified>
  <dc:identifier>DAHNkRYDy1E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0x010100953D2CB203BABD47A32F5D93A013526B</vt:lpwstr>
  </property>
  <property fmtid="{D5CDD505-2E9C-101B-9397-08002B2CF9AE}" pid="3" name="MediaServiceImageTags">
    <vt:lpwstr/>
  </property>
</Properties>
</file>